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5"/>
  </p:notesMasterIdLst>
  <p:sldIdLst>
    <p:sldId id="256" r:id="rId2"/>
    <p:sldId id="259" r:id="rId3"/>
    <p:sldId id="257" r:id="rId4"/>
    <p:sldId id="260" r:id="rId5"/>
    <p:sldId id="258" r:id="rId6"/>
    <p:sldId id="261" r:id="rId7"/>
    <p:sldId id="266" r:id="rId8"/>
    <p:sldId id="262" r:id="rId9"/>
    <p:sldId id="263" r:id="rId10"/>
    <p:sldId id="265" r:id="rId11"/>
    <p:sldId id="264" r:id="rId12"/>
    <p:sldId id="267" r:id="rId13"/>
    <p:sldId id="270" r:id="rId14"/>
    <p:sldId id="269" r:id="rId15"/>
    <p:sldId id="271" r:id="rId16"/>
    <p:sldId id="273" r:id="rId17"/>
    <p:sldId id="274" r:id="rId18"/>
    <p:sldId id="275" r:id="rId19"/>
    <p:sldId id="276" r:id="rId20"/>
    <p:sldId id="277" r:id="rId21"/>
    <p:sldId id="278" r:id="rId22"/>
    <p:sldId id="272"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71" autoAdjust="0"/>
    <p:restoredTop sz="94363"/>
  </p:normalViewPr>
  <p:slideViewPr>
    <p:cSldViewPr snapToGrid="0">
      <p:cViewPr varScale="1">
        <p:scale>
          <a:sx n="103" d="100"/>
          <a:sy n="103" d="100"/>
        </p:scale>
        <p:origin x="13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5A79A-39B0-1843-A81B-A438877C7535}"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F5B5A-6E48-EF4B-9FFF-C6009CEFC3AA}" type="slidenum">
              <a:rPr lang="en-US" smtClean="0"/>
              <a:t>‹#›</a:t>
            </a:fld>
            <a:endParaRPr lang="en-US"/>
          </a:p>
        </p:txBody>
      </p:sp>
    </p:spTree>
    <p:extLst>
      <p:ext uri="{BB962C8B-B14F-4D97-AF65-F5344CB8AC3E}">
        <p14:creationId xmlns:p14="http://schemas.microsoft.com/office/powerpoint/2010/main" val="46870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F5B5A-6E48-EF4B-9FFF-C6009CEFC3AA}" type="slidenum">
              <a:rPr lang="en-US" smtClean="0"/>
              <a:t>14</a:t>
            </a:fld>
            <a:endParaRPr lang="en-US"/>
          </a:p>
        </p:txBody>
      </p:sp>
    </p:spTree>
    <p:extLst>
      <p:ext uri="{BB962C8B-B14F-4D97-AF65-F5344CB8AC3E}">
        <p14:creationId xmlns:p14="http://schemas.microsoft.com/office/powerpoint/2010/main" val="11015139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pitchFamily="34" charset="0"/>
                <a:cs typeface="Arial" charset="0"/>
              </a:defRPr>
            </a:lvl1pPr>
          </a:lstStyle>
          <a:p>
            <a:pPr>
              <a:defRPr/>
            </a:pPr>
            <a:fld id="{20502E4C-1C51-4944-BD89-0192F7F46118}" type="datetimeFigureOut">
              <a:rPr lang="en-US">
                <a:solidFill>
                  <a:prstClr val="black"/>
                </a:solidFill>
              </a:rPr>
              <a:pPr>
                <a:defRPr/>
              </a:pPr>
              <a:t>10/3/2018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itchFamily="34" charset="0"/>
                <a:cs typeface="Arial" charset="0"/>
              </a:defRPr>
            </a:lvl1pPr>
          </a:lstStyle>
          <a:p>
            <a:pPr>
              <a:defRPr/>
            </a:pPr>
            <a:fld id="{A9C54052-2381-426D-AB80-A6053EDC9C8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9128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10/3/2018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10/3/2018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10/3/2018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4800"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acert.hunter.cuny.edu/blog/acert-teaching-hack-finishing-strong/2018/05/1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eb.hypothes.is/" TargetMode="External"/><Relationship Id="rId2" Type="http://schemas.openxmlformats.org/officeDocument/2006/relationships/hyperlink" Target="https://www.chronicle.com/specialreport/Small-Changes-in-Teaching/44"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allred720fa18.commons.gc.cuny.edu/2016/02/08/quick-follow-up-on-hypothes-is-evaluatio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llred720fa18.commons.gc.cuny.edu/2016/02/08/quick-follow-up-on-hypothes-is-evalu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llred720fa18.commons.gc.cuny.edu/2016/02/08/quick-follow-up-on-hypothes-is-evalu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via.hypothes.is/https:/www.chronicle.com/article/Small-Changes-in-Teaching-/235918?cid=cp44" TargetMode="External"/><Relationship Id="rId3" Type="http://schemas.openxmlformats.org/officeDocument/2006/relationships/hyperlink" Target="https://via.hypothes.is/https:/www.chronicle.com/article/How-Much-Do-You-Want-Your/242802?cid=cp44" TargetMode="External"/><Relationship Id="rId7" Type="http://schemas.openxmlformats.org/officeDocument/2006/relationships/hyperlink" Target="https://via.hypothes.is/https:/www.chronicle.com/article/Small-Changes-in-Teaching-The/234178?cid=cp44" TargetMode="External"/><Relationship Id="rId2" Type="http://schemas.openxmlformats.org/officeDocument/2006/relationships/hyperlink" Target="https://via.hypothes.is/https:/www.chronicle.com/article/What-Will-Students-Remember/244633?cid=cp44" TargetMode="External"/><Relationship Id="rId1" Type="http://schemas.openxmlformats.org/officeDocument/2006/relationships/slideLayout" Target="../slideLayouts/slideLayout4.xml"/><Relationship Id="rId6" Type="http://schemas.openxmlformats.org/officeDocument/2006/relationships/hyperlink" Target="https://via.hypothes.is/https:/www.chronicle.com/article/Small-Changes-or-Big/236839?cid=cp44" TargetMode="External"/><Relationship Id="rId5" Type="http://schemas.openxmlformats.org/officeDocument/2006/relationships/hyperlink" Target="https://via.hypothes.is/https:/www.chronicle.com/article/Small-Changes-in-Teaching-/235230?cid=cp44" TargetMode="External"/><Relationship Id="rId10" Type="http://schemas.openxmlformats.org/officeDocument/2006/relationships/hyperlink" Target="https://via.hypothes.is/https:/www.chronicle.com/article/Small-Changes-in-Teaching-/236479?cid=cp44" TargetMode="External"/><Relationship Id="rId4" Type="http://schemas.openxmlformats.org/officeDocument/2006/relationships/hyperlink" Target="https://via.hypothes.is/https:/www.chronicle.com/article/Small-Changes-in-Teaching-The/235583?cid=cp44" TargetMode="External"/><Relationship Id="rId9" Type="http://schemas.openxmlformats.org/officeDocument/2006/relationships/hyperlink" Target="https://via.hypothes.is/https:/www.chronicle.com/article/Small-Changes-in-Teaching-The/234869?cid=cp4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cert.hunter.cuny.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acert.hunter.cuny.edu/blog/social-annotation-with-hypothesis/2018/10/0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cert.hunter.cuny.edu/events/calendar/samll-teaching-part-2-f18/"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eachthought.com/learning/what-is-blooms-taxonomy-a-definition-for-teachers/"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t>Small Teaching Part I: Roundtable Discussion on Teaching and </a:t>
            </a:r>
            <a:r>
              <a:rPr lang="en-US" sz="5400" b="1" dirty="0" smtClean="0"/>
              <a:t>Learning</a:t>
            </a:r>
            <a:endParaRPr lang="en-US" dirty="0"/>
          </a:p>
        </p:txBody>
      </p:sp>
      <p:sp>
        <p:nvSpPr>
          <p:cNvPr id="3" name="Subtitle 2"/>
          <p:cNvSpPr>
            <a:spLocks noGrp="1"/>
          </p:cNvSpPr>
          <p:nvPr>
            <p:ph type="subTitle" idx="1"/>
          </p:nvPr>
        </p:nvSpPr>
        <p:spPr/>
        <p:txBody>
          <a:bodyPr/>
          <a:lstStyle/>
          <a:p>
            <a:r>
              <a:rPr lang="en-US" dirty="0" smtClean="0"/>
              <a:t>ACERT Lunchtime Seminar: October 2</a:t>
            </a:r>
            <a:r>
              <a:rPr lang="en-US" baseline="30000" dirty="0" smtClean="0"/>
              <a:t>nd</a:t>
            </a:r>
            <a:r>
              <a:rPr lang="en-US" dirty="0" smtClean="0"/>
              <a:t>, 2018, 12-2pm </a:t>
            </a:r>
            <a:endParaRPr lang="en-US" dirty="0"/>
          </a:p>
        </p:txBody>
      </p:sp>
    </p:spTree>
    <p:extLst>
      <p:ext uri="{BB962C8B-B14F-4D97-AF65-F5344CB8AC3E}">
        <p14:creationId xmlns:p14="http://schemas.microsoft.com/office/powerpoint/2010/main" val="138452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to Retrieve</a:t>
            </a:r>
            <a:endParaRPr lang="en-US" dirty="0"/>
          </a:p>
        </p:txBody>
      </p:sp>
      <p:sp>
        <p:nvSpPr>
          <p:cNvPr id="4" name="Content Placeholder 3"/>
          <p:cNvSpPr>
            <a:spLocks noGrp="1"/>
          </p:cNvSpPr>
          <p:nvPr>
            <p:ph sz="half" idx="2"/>
          </p:nvPr>
        </p:nvSpPr>
        <p:spPr/>
        <p:txBody>
          <a:bodyPr/>
          <a:lstStyle/>
          <a:p>
            <a:r>
              <a:rPr lang="en-US" dirty="0" smtClean="0"/>
              <a:t>“In long-term memory the limiting factor is not storage capacity, but rather the ability to find what you need when you need it. Long-term memory is rather like having a vast amount of closet space- it is easy to store many items, but it is difficult to retrieve the needed item in a timely fashion” </a:t>
            </a:r>
          </a:p>
          <a:p>
            <a:r>
              <a:rPr lang="en-US" dirty="0" smtClean="0"/>
              <a:t>Michelle Miller (2011) </a:t>
            </a:r>
            <a:endParaRPr lang="en-US" dirty="0"/>
          </a:p>
        </p:txBody>
      </p:sp>
      <p:sp>
        <p:nvSpPr>
          <p:cNvPr id="6" name="Content Placeholder 5"/>
          <p:cNvSpPr>
            <a:spLocks noGrp="1"/>
          </p:cNvSpPr>
          <p:nvPr>
            <p:ph sz="half" idx="1"/>
          </p:nvPr>
        </p:nvSpPr>
        <p:spPr/>
        <p:txBody>
          <a:bodyPr/>
          <a:lstStyle/>
          <a:p>
            <a:r>
              <a:rPr lang="en-US" dirty="0" smtClean="0"/>
              <a:t>Rice (2017)</a:t>
            </a:r>
          </a:p>
          <a:p>
            <a:endParaRPr lang="en-US" dirty="0"/>
          </a:p>
        </p:txBody>
      </p:sp>
      <p:pic>
        <p:nvPicPr>
          <p:cNvPr id="7" name="Picture 6"/>
          <p:cNvPicPr>
            <a:picLocks noChangeAspect="1"/>
          </p:cNvPicPr>
          <p:nvPr/>
        </p:nvPicPr>
        <p:blipFill>
          <a:blip r:embed="rId2"/>
          <a:stretch>
            <a:fillRect/>
          </a:stretch>
        </p:blipFill>
        <p:spPr>
          <a:xfrm>
            <a:off x="1144003" y="2782401"/>
            <a:ext cx="4606570" cy="2521120"/>
          </a:xfrm>
          <a:prstGeom prst="rect">
            <a:avLst/>
          </a:prstGeom>
        </p:spPr>
      </p:pic>
    </p:spTree>
    <p:extLst>
      <p:ext uri="{BB962C8B-B14F-4D97-AF65-F5344CB8AC3E}">
        <p14:creationId xmlns:p14="http://schemas.microsoft.com/office/powerpoint/2010/main" val="86831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Summary of Learning Strategies</a:t>
            </a:r>
            <a:endParaRPr lang="en-US" dirty="0"/>
          </a:p>
        </p:txBody>
      </p:sp>
      <p:sp>
        <p:nvSpPr>
          <p:cNvPr id="3" name="Content Placeholder 2"/>
          <p:cNvSpPr>
            <a:spLocks noGrp="1"/>
          </p:cNvSpPr>
          <p:nvPr>
            <p:ph sz="half" idx="1"/>
          </p:nvPr>
        </p:nvSpPr>
        <p:spPr/>
        <p:txBody>
          <a:bodyPr>
            <a:normAutofit/>
          </a:bodyPr>
          <a:lstStyle/>
          <a:p>
            <a:r>
              <a:rPr lang="en-US" sz="2400" b="1" dirty="0" smtClean="0"/>
              <a:t>Low Utility: </a:t>
            </a:r>
          </a:p>
          <a:p>
            <a:pPr>
              <a:buFontTx/>
              <a:buChar char="-"/>
            </a:pPr>
            <a:r>
              <a:rPr lang="en-US" dirty="0" smtClean="0"/>
              <a:t>Summarization</a:t>
            </a:r>
          </a:p>
          <a:p>
            <a:pPr>
              <a:buFontTx/>
              <a:buChar char="-"/>
            </a:pPr>
            <a:r>
              <a:rPr lang="en-US" dirty="0" smtClean="0"/>
              <a:t>Highlighting</a:t>
            </a:r>
          </a:p>
          <a:p>
            <a:pPr>
              <a:buFontTx/>
              <a:buChar char="-"/>
            </a:pPr>
            <a:r>
              <a:rPr lang="en-US" dirty="0" smtClean="0"/>
              <a:t>Re-reading</a:t>
            </a:r>
          </a:p>
          <a:p>
            <a:pPr>
              <a:buFontTx/>
              <a:buChar char="-"/>
            </a:pPr>
            <a:r>
              <a:rPr lang="en-US" dirty="0" smtClean="0"/>
              <a:t>Keyword Mnemonics</a:t>
            </a:r>
          </a:p>
          <a:p>
            <a:pPr>
              <a:buFontTx/>
              <a:buChar char="-"/>
            </a:pPr>
            <a:r>
              <a:rPr lang="en-US" dirty="0" smtClean="0"/>
              <a:t>Imagery</a:t>
            </a:r>
            <a:endParaRPr lang="en-US" dirty="0"/>
          </a:p>
          <a:p>
            <a:endParaRPr lang="en-US" dirty="0" smtClean="0"/>
          </a:p>
        </p:txBody>
      </p:sp>
      <p:sp>
        <p:nvSpPr>
          <p:cNvPr id="7" name="Content Placeholder 6"/>
          <p:cNvSpPr>
            <a:spLocks noGrp="1"/>
          </p:cNvSpPr>
          <p:nvPr>
            <p:ph sz="half" idx="2"/>
          </p:nvPr>
        </p:nvSpPr>
        <p:spPr/>
        <p:txBody>
          <a:bodyPr>
            <a:normAutofit/>
          </a:bodyPr>
          <a:lstStyle/>
          <a:p>
            <a:r>
              <a:rPr lang="en-US" sz="2400" b="1" dirty="0"/>
              <a:t>Moderate Utility:</a:t>
            </a:r>
          </a:p>
          <a:p>
            <a:pPr>
              <a:buFontTx/>
              <a:buChar char="-"/>
            </a:pPr>
            <a:r>
              <a:rPr lang="en-US" dirty="0" smtClean="0"/>
              <a:t>Elaborative Interrogation</a:t>
            </a:r>
          </a:p>
          <a:p>
            <a:pPr>
              <a:buFontTx/>
              <a:buChar char="-"/>
            </a:pPr>
            <a:r>
              <a:rPr lang="en-US" dirty="0" smtClean="0"/>
              <a:t>Interleaved </a:t>
            </a:r>
            <a:r>
              <a:rPr lang="en-US" dirty="0"/>
              <a:t>Practice </a:t>
            </a:r>
            <a:endParaRPr lang="en-US" dirty="0" smtClean="0"/>
          </a:p>
          <a:p>
            <a:pPr>
              <a:buFontTx/>
              <a:buChar char="-"/>
            </a:pPr>
            <a:r>
              <a:rPr lang="en-US" dirty="0" smtClean="0"/>
              <a:t>Self-Explanation</a:t>
            </a:r>
            <a:endParaRPr lang="en-US" dirty="0"/>
          </a:p>
          <a:p>
            <a:endParaRPr lang="en-US" dirty="0"/>
          </a:p>
          <a:p>
            <a:r>
              <a:rPr lang="en-US" sz="2400" b="1" dirty="0"/>
              <a:t>High Utility:</a:t>
            </a:r>
          </a:p>
          <a:p>
            <a:pPr>
              <a:buFontTx/>
              <a:buChar char="-"/>
            </a:pPr>
            <a:r>
              <a:rPr lang="en-US" dirty="0" smtClean="0"/>
              <a:t>Distributed Practice</a:t>
            </a:r>
          </a:p>
          <a:p>
            <a:pPr>
              <a:buFontTx/>
              <a:buChar char="-"/>
            </a:pPr>
            <a:r>
              <a:rPr lang="en-US" dirty="0" smtClean="0"/>
              <a:t>Practice </a:t>
            </a:r>
            <a:r>
              <a:rPr lang="en-US" dirty="0"/>
              <a:t>Testing</a:t>
            </a:r>
          </a:p>
          <a:p>
            <a:endParaRPr lang="en-US" dirty="0"/>
          </a:p>
        </p:txBody>
      </p:sp>
    </p:spTree>
    <p:extLst>
      <p:ext uri="{BB962C8B-B14F-4D97-AF65-F5344CB8AC3E}">
        <p14:creationId xmlns:p14="http://schemas.microsoft.com/office/powerpoint/2010/main" val="1134816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Teaching: Retrieval</a:t>
            </a:r>
            <a:endParaRPr lang="en-US" dirty="0"/>
          </a:p>
        </p:txBody>
      </p:sp>
      <p:sp>
        <p:nvSpPr>
          <p:cNvPr id="6" name="Content Placeholder 5"/>
          <p:cNvSpPr>
            <a:spLocks noGrp="1"/>
          </p:cNvSpPr>
          <p:nvPr>
            <p:ph idx="1"/>
          </p:nvPr>
        </p:nvSpPr>
        <p:spPr/>
        <p:txBody>
          <a:bodyPr/>
          <a:lstStyle/>
          <a:p>
            <a:r>
              <a:rPr lang="en-US" dirty="0" smtClean="0"/>
              <a:t>Brief activities: Begin by asking students to “remind” you of previous content or summarize readings</a:t>
            </a:r>
          </a:p>
          <a:p>
            <a:endParaRPr lang="en-US" dirty="0"/>
          </a:p>
          <a:p>
            <a:r>
              <a:rPr lang="en-US" dirty="0" smtClean="0"/>
              <a:t>Limited intervention: Close class by asking students to write one thing they would like to learn more about and why</a:t>
            </a:r>
          </a:p>
          <a:p>
            <a:endParaRPr lang="en-US" dirty="0"/>
          </a:p>
          <a:p>
            <a:r>
              <a:rPr lang="en-US" dirty="0" smtClean="0"/>
              <a:t>Course modification: Mid-semester poll or recall activity; end of course concept map (e.g. </a:t>
            </a:r>
            <a:r>
              <a:rPr lang="en-US" dirty="0" smtClean="0">
                <a:hlinkClick r:id="rId2"/>
              </a:rPr>
              <a:t>finishing strong</a:t>
            </a:r>
            <a:r>
              <a:rPr lang="en-US" dirty="0" smtClean="0"/>
              <a:t>)</a:t>
            </a:r>
          </a:p>
          <a:p>
            <a:endParaRPr lang="en-US" dirty="0"/>
          </a:p>
          <a:p>
            <a:endParaRPr lang="en-US" dirty="0"/>
          </a:p>
        </p:txBody>
      </p:sp>
    </p:spTree>
    <p:extLst>
      <p:ext uri="{BB962C8B-B14F-4D97-AF65-F5344CB8AC3E}">
        <p14:creationId xmlns:p14="http://schemas.microsoft.com/office/powerpoint/2010/main" val="1768696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one question you have about retrieval or would like to learn more about and why?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62657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Introduction </a:t>
            </a:r>
            <a:r>
              <a:rPr lang="en-US" dirty="0"/>
              <a:t>and O</a:t>
            </a:r>
            <a:r>
              <a:rPr lang="en-US" dirty="0" smtClean="0"/>
              <a:t>verview to </a:t>
            </a:r>
            <a:r>
              <a:rPr lang="en-US" i="1" dirty="0" smtClean="0"/>
              <a:t>Small Teaching </a:t>
            </a:r>
            <a:r>
              <a:rPr lang="en-US" dirty="0" smtClean="0"/>
              <a:t>– Paul</a:t>
            </a:r>
            <a:r>
              <a:rPr lang="en-US" dirty="0"/>
              <a:t> </a:t>
            </a:r>
            <a:r>
              <a:rPr lang="en-US" dirty="0" smtClean="0"/>
              <a:t>McPherron</a:t>
            </a:r>
          </a:p>
          <a:p>
            <a:r>
              <a:rPr lang="en-US" dirty="0" smtClean="0"/>
              <a:t>Making </a:t>
            </a:r>
            <a:r>
              <a:rPr lang="en-US" dirty="0"/>
              <a:t>Connections </a:t>
            </a:r>
            <a:r>
              <a:rPr lang="en-US" dirty="0" smtClean="0"/>
              <a:t>– Sarah Ward</a:t>
            </a:r>
          </a:p>
          <a:p>
            <a:r>
              <a:rPr lang="en-US" dirty="0" smtClean="0"/>
              <a:t>The </a:t>
            </a:r>
            <a:r>
              <a:rPr lang="en-US" dirty="0"/>
              <a:t>Minutes Before </a:t>
            </a:r>
            <a:r>
              <a:rPr lang="en-US" dirty="0" smtClean="0"/>
              <a:t>Class </a:t>
            </a:r>
            <a:r>
              <a:rPr lang="en-US" dirty="0"/>
              <a:t>–</a:t>
            </a:r>
            <a:r>
              <a:rPr lang="en-US" dirty="0" smtClean="0"/>
              <a:t> Stephanie Margolin</a:t>
            </a:r>
          </a:p>
          <a:p>
            <a:r>
              <a:rPr lang="en-US" dirty="0" smtClean="0"/>
              <a:t>Giving </a:t>
            </a:r>
            <a:r>
              <a:rPr lang="en-US" dirty="0"/>
              <a:t>Them a </a:t>
            </a:r>
            <a:r>
              <a:rPr lang="en-US" dirty="0" smtClean="0"/>
              <a:t>Say </a:t>
            </a:r>
            <a:r>
              <a:rPr lang="en-US" dirty="0"/>
              <a:t>–</a:t>
            </a:r>
            <a:r>
              <a:rPr lang="en-US" dirty="0" smtClean="0"/>
              <a:t> David Petrain</a:t>
            </a:r>
          </a:p>
          <a:p>
            <a:r>
              <a:rPr lang="en-US" dirty="0" smtClean="0"/>
              <a:t>The </a:t>
            </a:r>
            <a:r>
              <a:rPr lang="en-US" dirty="0"/>
              <a:t>First 5 Minutes of Class </a:t>
            </a:r>
            <a:r>
              <a:rPr lang="en-US" dirty="0" smtClean="0"/>
              <a:t>– Jeff Allred </a:t>
            </a:r>
          </a:p>
          <a:p>
            <a:r>
              <a:rPr lang="en-US" dirty="0" smtClean="0"/>
              <a:t>Space </a:t>
            </a:r>
            <a:r>
              <a:rPr lang="en-US" dirty="0"/>
              <a:t>It </a:t>
            </a:r>
            <a:r>
              <a:rPr lang="en-US" dirty="0" smtClean="0"/>
              <a:t>Out </a:t>
            </a:r>
            <a:r>
              <a:rPr lang="en-US" dirty="0"/>
              <a:t>– </a:t>
            </a:r>
            <a:r>
              <a:rPr lang="en-US" dirty="0" err="1"/>
              <a:t>Shiao-Chuan</a:t>
            </a:r>
            <a:r>
              <a:rPr lang="en-US" dirty="0"/>
              <a:t> </a:t>
            </a:r>
            <a:r>
              <a:rPr lang="en-US" dirty="0" smtClean="0"/>
              <a:t>Kung</a:t>
            </a:r>
          </a:p>
          <a:p>
            <a:r>
              <a:rPr lang="en-US" dirty="0"/>
              <a:t>Small Teaching Blog Posts and hypothes.is – </a:t>
            </a:r>
            <a:r>
              <a:rPr lang="en-US" dirty="0" smtClean="0"/>
              <a:t>Paul McPherron</a:t>
            </a:r>
          </a:p>
          <a:p>
            <a:r>
              <a:rPr lang="en-US" dirty="0" smtClean="0"/>
              <a:t>Open </a:t>
            </a:r>
            <a:r>
              <a:rPr lang="en-US" dirty="0"/>
              <a:t>discussion </a:t>
            </a:r>
          </a:p>
          <a:p>
            <a:endParaRPr lang="en-US" dirty="0"/>
          </a:p>
        </p:txBody>
      </p:sp>
    </p:spTree>
    <p:extLst>
      <p:ext uri="{BB962C8B-B14F-4D97-AF65-F5344CB8AC3E}">
        <p14:creationId xmlns:p14="http://schemas.microsoft.com/office/powerpoint/2010/main" val="2426718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Teaching Blog Posts and hypothes.is </a:t>
            </a:r>
            <a:endParaRPr lang="en-US" dirty="0"/>
          </a:p>
        </p:txBody>
      </p:sp>
      <p:sp>
        <p:nvSpPr>
          <p:cNvPr id="9" name="Content Placeholder 8"/>
          <p:cNvSpPr>
            <a:spLocks noGrp="1"/>
          </p:cNvSpPr>
          <p:nvPr>
            <p:ph sz="half" idx="1"/>
          </p:nvPr>
        </p:nvSpPr>
        <p:spPr/>
        <p:txBody>
          <a:bodyPr/>
          <a:lstStyle/>
          <a:p>
            <a:r>
              <a:rPr lang="en-US" dirty="0">
                <a:hlinkClick r:id="rId2"/>
              </a:rPr>
              <a:t>https://</a:t>
            </a:r>
            <a:r>
              <a:rPr lang="en-US" dirty="0" smtClean="0">
                <a:hlinkClick r:id="rId2"/>
              </a:rPr>
              <a:t>www.chronicle.com/specialreport/Small-Changes-in-Teaching/44</a:t>
            </a:r>
            <a:r>
              <a:rPr lang="en-US" dirty="0" smtClean="0"/>
              <a:t> </a:t>
            </a:r>
            <a:endParaRPr lang="en-US" dirty="0"/>
          </a:p>
        </p:txBody>
      </p:sp>
      <p:sp>
        <p:nvSpPr>
          <p:cNvPr id="10" name="Content Placeholder 9"/>
          <p:cNvSpPr>
            <a:spLocks noGrp="1"/>
          </p:cNvSpPr>
          <p:nvPr>
            <p:ph sz="half" idx="2"/>
          </p:nvPr>
        </p:nvSpPr>
        <p:spPr>
          <a:xfrm>
            <a:off x="6373368" y="2194560"/>
            <a:ext cx="4754880" cy="3977640"/>
          </a:xfrm>
        </p:spPr>
        <p:txBody>
          <a:bodyPr/>
          <a:lstStyle/>
          <a:p>
            <a:r>
              <a:rPr lang="en-US" dirty="0">
                <a:hlinkClick r:id="rId3"/>
              </a:rPr>
              <a:t>https://web.hypothes.is</a:t>
            </a:r>
            <a:r>
              <a:rPr lang="en-US" dirty="0" smtClean="0">
                <a:hlinkClick r:id="rId3"/>
              </a:rPr>
              <a:t>/</a:t>
            </a:r>
            <a:r>
              <a:rPr lang="en-US" dirty="0" smtClean="0"/>
              <a:t> </a:t>
            </a:r>
          </a:p>
          <a:p>
            <a:endParaRPr lang="en-US" dirty="0"/>
          </a:p>
        </p:txBody>
      </p:sp>
      <p:pic>
        <p:nvPicPr>
          <p:cNvPr id="12" name="Picture 11"/>
          <p:cNvPicPr>
            <a:picLocks noChangeAspect="1"/>
          </p:cNvPicPr>
          <p:nvPr/>
        </p:nvPicPr>
        <p:blipFill>
          <a:blip r:embed="rId4"/>
          <a:stretch>
            <a:fillRect/>
          </a:stretch>
        </p:blipFill>
        <p:spPr>
          <a:xfrm>
            <a:off x="6373368" y="3173839"/>
            <a:ext cx="3832177" cy="2761447"/>
          </a:xfrm>
          <a:prstGeom prst="rect">
            <a:avLst/>
          </a:prstGeom>
        </p:spPr>
      </p:pic>
      <p:pic>
        <p:nvPicPr>
          <p:cNvPr id="13" name="Picture 12"/>
          <p:cNvPicPr>
            <a:picLocks noChangeAspect="1"/>
          </p:cNvPicPr>
          <p:nvPr/>
        </p:nvPicPr>
        <p:blipFill>
          <a:blip r:embed="rId5"/>
          <a:stretch>
            <a:fillRect/>
          </a:stretch>
        </p:blipFill>
        <p:spPr>
          <a:xfrm>
            <a:off x="1328133" y="3110649"/>
            <a:ext cx="3657009" cy="3369338"/>
          </a:xfrm>
          <a:prstGeom prst="rect">
            <a:avLst/>
          </a:prstGeom>
        </p:spPr>
      </p:pic>
    </p:spTree>
    <p:extLst>
      <p:ext uri="{BB962C8B-B14F-4D97-AF65-F5344CB8AC3E}">
        <p14:creationId xmlns:p14="http://schemas.microsoft.com/office/powerpoint/2010/main" val="1394966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9848" y="484632"/>
            <a:ext cx="10058400" cy="1468859"/>
          </a:xfrm>
        </p:spPr>
        <p:txBody>
          <a:bodyPr/>
          <a:lstStyle/>
          <a:p>
            <a:r>
              <a:rPr lang="en-US" dirty="0" smtClean="0"/>
              <a:t>Allred ENG 720 hypothes.is instructions </a:t>
            </a:r>
            <a:endParaRPr lang="en-US" dirty="0"/>
          </a:p>
        </p:txBody>
      </p:sp>
      <p:pic>
        <p:nvPicPr>
          <p:cNvPr id="4" name="Content Placeholder 3"/>
          <p:cNvPicPr>
            <a:picLocks noGrp="1" noChangeAspect="1"/>
          </p:cNvPicPr>
          <p:nvPr>
            <p:ph idx="1"/>
          </p:nvPr>
        </p:nvPicPr>
        <p:blipFill>
          <a:blip r:embed="rId2"/>
          <a:stretch>
            <a:fillRect/>
          </a:stretch>
        </p:blipFill>
        <p:spPr>
          <a:xfrm>
            <a:off x="2328573" y="1953491"/>
            <a:ext cx="6543675" cy="4038600"/>
          </a:xfrm>
          <a:prstGeom prst="rect">
            <a:avLst/>
          </a:prstGeom>
        </p:spPr>
      </p:pic>
      <p:sp>
        <p:nvSpPr>
          <p:cNvPr id="5" name="TextBox 4"/>
          <p:cNvSpPr txBox="1"/>
          <p:nvPr/>
        </p:nvSpPr>
        <p:spPr>
          <a:xfrm>
            <a:off x="1616792" y="6165850"/>
            <a:ext cx="8628610" cy="307777"/>
          </a:xfrm>
          <a:prstGeom prst="rect">
            <a:avLst/>
          </a:prstGeom>
          <a:noFill/>
        </p:spPr>
        <p:txBody>
          <a:bodyPr wrap="square" rtlCol="0">
            <a:spAutoFit/>
          </a:bodyPr>
          <a:lstStyle/>
          <a:p>
            <a:r>
              <a:rPr lang="en-US" sz="1400" dirty="0">
                <a:hlinkClick r:id="rId3"/>
              </a:rPr>
              <a:t>https://allred720fa18.commons.gc.cuny.edu/2016/02/08/quick-follow-up-on-hypothes-is-evaluation</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408956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9848" y="484632"/>
            <a:ext cx="10058400" cy="1468859"/>
          </a:xfrm>
        </p:spPr>
        <p:txBody>
          <a:bodyPr/>
          <a:lstStyle/>
          <a:p>
            <a:r>
              <a:rPr lang="en-US" dirty="0" smtClean="0"/>
              <a:t>Allred ENG 720 hypothes.is instructions </a:t>
            </a:r>
            <a:endParaRPr lang="en-US" dirty="0"/>
          </a:p>
        </p:txBody>
      </p:sp>
      <p:sp>
        <p:nvSpPr>
          <p:cNvPr id="5" name="TextBox 4"/>
          <p:cNvSpPr txBox="1"/>
          <p:nvPr/>
        </p:nvSpPr>
        <p:spPr>
          <a:xfrm>
            <a:off x="1784743" y="6165850"/>
            <a:ext cx="8628610" cy="307777"/>
          </a:xfrm>
          <a:prstGeom prst="rect">
            <a:avLst/>
          </a:prstGeom>
          <a:noFill/>
        </p:spPr>
        <p:txBody>
          <a:bodyPr wrap="square" rtlCol="0">
            <a:spAutoFit/>
          </a:bodyPr>
          <a:lstStyle/>
          <a:p>
            <a:r>
              <a:rPr lang="en-US" sz="1400" dirty="0">
                <a:hlinkClick r:id="rId2"/>
              </a:rPr>
              <a:t>https://allred720fa18.commons.gc.cuny.edu/2016/02/08/quick-follow-up-on-hypothes-is-evaluation</a:t>
            </a:r>
            <a:r>
              <a:rPr lang="en-US" sz="1400" dirty="0" smtClean="0">
                <a:hlinkClick r:id="rId2"/>
              </a:rPr>
              <a:t>/</a:t>
            </a:r>
            <a:r>
              <a:rPr lang="en-US" sz="1400" dirty="0" smtClean="0"/>
              <a:t> </a:t>
            </a:r>
            <a:endParaRPr lang="en-US" sz="14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6371" y="2231505"/>
            <a:ext cx="6688166" cy="3314700"/>
          </a:xfrm>
        </p:spPr>
      </p:pic>
    </p:spTree>
    <p:extLst>
      <p:ext uri="{BB962C8B-B14F-4D97-AF65-F5344CB8AC3E}">
        <p14:creationId xmlns:p14="http://schemas.microsoft.com/office/powerpoint/2010/main" val="2888953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9848" y="484632"/>
            <a:ext cx="10058400" cy="1468859"/>
          </a:xfrm>
        </p:spPr>
        <p:txBody>
          <a:bodyPr/>
          <a:lstStyle/>
          <a:p>
            <a:r>
              <a:rPr lang="en-US" dirty="0" smtClean="0"/>
              <a:t>Allred ENG 720 hypothes.is instructions </a:t>
            </a:r>
            <a:endParaRPr lang="en-US" dirty="0"/>
          </a:p>
        </p:txBody>
      </p:sp>
      <p:sp>
        <p:nvSpPr>
          <p:cNvPr id="5" name="TextBox 4"/>
          <p:cNvSpPr txBox="1"/>
          <p:nvPr/>
        </p:nvSpPr>
        <p:spPr>
          <a:xfrm>
            <a:off x="1784743" y="6165850"/>
            <a:ext cx="8628610" cy="307777"/>
          </a:xfrm>
          <a:prstGeom prst="rect">
            <a:avLst/>
          </a:prstGeom>
          <a:noFill/>
        </p:spPr>
        <p:txBody>
          <a:bodyPr wrap="square" rtlCol="0">
            <a:spAutoFit/>
          </a:bodyPr>
          <a:lstStyle/>
          <a:p>
            <a:r>
              <a:rPr lang="en-US" sz="1400" dirty="0">
                <a:hlinkClick r:id="rId2"/>
              </a:rPr>
              <a:t>https://allred720fa18.commons.gc.cuny.edu/2016/02/08/quick-follow-up-on-hypothes-is-evaluation</a:t>
            </a:r>
            <a:r>
              <a:rPr lang="en-US" sz="1400" dirty="0" smtClean="0">
                <a:hlinkClick r:id="rId2"/>
              </a:rPr>
              <a:t>/</a:t>
            </a:r>
            <a:r>
              <a:rPr lang="en-US" sz="1400" dirty="0" smtClean="0"/>
              <a:t> </a:t>
            </a:r>
            <a:endParaRPr lang="en-US" sz="1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9005" y="2218344"/>
            <a:ext cx="6973482" cy="3572028"/>
          </a:xfrm>
        </p:spPr>
      </p:pic>
    </p:spTree>
    <p:extLst>
      <p:ext uri="{BB962C8B-B14F-4D97-AF65-F5344CB8AC3E}">
        <p14:creationId xmlns:p14="http://schemas.microsoft.com/office/powerpoint/2010/main" val="25820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Blog posts with “via links”</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a:t>What Will Students Remember From Your Class in 20 </a:t>
            </a:r>
            <a:r>
              <a:rPr lang="en-US" dirty="0" smtClean="0"/>
              <a:t>Years?</a:t>
            </a:r>
            <a:r>
              <a:rPr lang="en-US" b="1" dirty="0" smtClean="0"/>
              <a:t> </a:t>
            </a:r>
            <a:r>
              <a:rPr lang="en-US" u="sng" dirty="0" smtClean="0">
                <a:hlinkClick r:id="rId2"/>
              </a:rPr>
              <a:t>https</a:t>
            </a:r>
            <a:r>
              <a:rPr lang="en-US" u="sng" dirty="0">
                <a:hlinkClick r:id="rId2"/>
              </a:rPr>
              <a:t>://via.hypothes.is/https://www.chronicle.com/article/What-Will-Students-Remember/244633?cid=cp44</a:t>
            </a:r>
            <a:r>
              <a:rPr lang="en-US" dirty="0"/>
              <a:t> </a:t>
            </a:r>
          </a:p>
          <a:p>
            <a:r>
              <a:rPr lang="en-US" dirty="0" smtClean="0"/>
              <a:t>How </a:t>
            </a:r>
            <a:r>
              <a:rPr lang="en-US" dirty="0"/>
              <a:t>much do you want your final to count</a:t>
            </a:r>
            <a:r>
              <a:rPr lang="en-US" dirty="0" smtClean="0"/>
              <a:t>?:</a:t>
            </a:r>
            <a:r>
              <a:rPr lang="en-US" dirty="0"/>
              <a:t> </a:t>
            </a:r>
            <a:r>
              <a:rPr lang="en-US" u="sng" dirty="0" smtClean="0">
                <a:hlinkClick r:id="rId3"/>
              </a:rPr>
              <a:t>https</a:t>
            </a:r>
            <a:r>
              <a:rPr lang="en-US" u="sng" dirty="0">
                <a:hlinkClick r:id="rId3"/>
              </a:rPr>
              <a:t>://via.hypothes.is/https://www.chronicle.com/article/How-Much-Do-You-Want-Your/242802?cid=cp44</a:t>
            </a:r>
            <a:r>
              <a:rPr lang="en-US" dirty="0"/>
              <a:t> </a:t>
            </a:r>
          </a:p>
          <a:p>
            <a:r>
              <a:rPr lang="en-US" dirty="0" smtClean="0"/>
              <a:t>Small </a:t>
            </a:r>
            <a:r>
              <a:rPr lang="en-US" dirty="0"/>
              <a:t>Changes in Teaching: The Last Five Minutes of </a:t>
            </a:r>
            <a:r>
              <a:rPr lang="en-US" dirty="0" smtClean="0"/>
              <a:t>Class: </a:t>
            </a:r>
            <a:r>
              <a:rPr lang="en-US" u="sng" dirty="0" smtClean="0">
                <a:hlinkClick r:id="rId4"/>
              </a:rPr>
              <a:t>https</a:t>
            </a:r>
            <a:r>
              <a:rPr lang="en-US" u="sng" dirty="0">
                <a:hlinkClick r:id="rId4"/>
              </a:rPr>
              <a:t>://via.hypothes.is/https://www.chronicle.com/article/Small-Changes-in-Teaching-The/235583?cid=cp44</a:t>
            </a:r>
            <a:r>
              <a:rPr lang="en-US" dirty="0"/>
              <a:t> </a:t>
            </a:r>
          </a:p>
          <a:p>
            <a:r>
              <a:rPr lang="en-US" dirty="0" smtClean="0"/>
              <a:t>Small </a:t>
            </a:r>
            <a:r>
              <a:rPr lang="en-US" dirty="0"/>
              <a:t>Changes in Teaching: Making </a:t>
            </a:r>
            <a:r>
              <a:rPr lang="en-US" dirty="0" smtClean="0"/>
              <a:t>Connections: </a:t>
            </a:r>
            <a:r>
              <a:rPr lang="en-US" u="sng" dirty="0" smtClean="0">
                <a:hlinkClick r:id="rId5"/>
              </a:rPr>
              <a:t>https</a:t>
            </a:r>
            <a:r>
              <a:rPr lang="en-US" u="sng" dirty="0">
                <a:hlinkClick r:id="rId5"/>
              </a:rPr>
              <a:t>://via.hypothes.is/https://www.chronicle.com/article/Small-Changes-in-Teaching-/235230?cid=cp44</a:t>
            </a:r>
            <a:r>
              <a:rPr lang="en-US" dirty="0"/>
              <a:t> </a:t>
            </a:r>
          </a:p>
          <a:p>
            <a:r>
              <a:rPr lang="en-US" dirty="0" smtClean="0"/>
              <a:t>Small </a:t>
            </a:r>
            <a:r>
              <a:rPr lang="en-US" dirty="0"/>
              <a:t>Changes or Big Revolutions</a:t>
            </a:r>
            <a:r>
              <a:rPr lang="en-US" dirty="0" smtClean="0"/>
              <a:t>?: </a:t>
            </a:r>
            <a:r>
              <a:rPr lang="en-US" u="sng" dirty="0" smtClean="0">
                <a:hlinkClick r:id="rId6"/>
              </a:rPr>
              <a:t>https</a:t>
            </a:r>
            <a:r>
              <a:rPr lang="en-US" u="sng" dirty="0">
                <a:hlinkClick r:id="rId6"/>
              </a:rPr>
              <a:t>://via.hypothes.is/https://www.chronicle.com/article/Small-Changes-or-Big/236839?cid=cp44</a:t>
            </a:r>
            <a:r>
              <a:rPr lang="en-US" dirty="0"/>
              <a:t> </a:t>
            </a:r>
          </a:p>
          <a:p>
            <a:endParaRPr lang="en-US" dirty="0"/>
          </a:p>
        </p:txBody>
      </p:sp>
      <p:sp>
        <p:nvSpPr>
          <p:cNvPr id="6" name="Content Placeholder 5"/>
          <p:cNvSpPr>
            <a:spLocks noGrp="1"/>
          </p:cNvSpPr>
          <p:nvPr>
            <p:ph sz="half" idx="2"/>
          </p:nvPr>
        </p:nvSpPr>
        <p:spPr/>
        <p:txBody>
          <a:bodyPr>
            <a:normAutofit fontScale="70000" lnSpcReduction="20000"/>
          </a:bodyPr>
          <a:lstStyle/>
          <a:p>
            <a:r>
              <a:rPr lang="en-US" dirty="0"/>
              <a:t>Small Changes in Teaching: The Minutes Before </a:t>
            </a:r>
            <a:r>
              <a:rPr lang="en-US" dirty="0" smtClean="0"/>
              <a:t>Class:</a:t>
            </a:r>
            <a:r>
              <a:rPr lang="en-US" dirty="0"/>
              <a:t> </a:t>
            </a:r>
            <a:r>
              <a:rPr lang="en-US" u="sng" dirty="0" smtClean="0">
                <a:hlinkClick r:id="rId7"/>
              </a:rPr>
              <a:t>https</a:t>
            </a:r>
            <a:r>
              <a:rPr lang="en-US" u="sng" dirty="0">
                <a:hlinkClick r:id="rId7"/>
              </a:rPr>
              <a:t>://via.hypothes.is/https://www.chronicle.com/article/Small-Changes-in-Teaching-The/234178?cid=cp44</a:t>
            </a:r>
            <a:r>
              <a:rPr lang="en-US" dirty="0"/>
              <a:t> </a:t>
            </a:r>
          </a:p>
          <a:p>
            <a:r>
              <a:rPr lang="en-US" dirty="0" smtClean="0"/>
              <a:t>Small </a:t>
            </a:r>
            <a:r>
              <a:rPr lang="en-US" dirty="0"/>
              <a:t>Changes in Teaching: Giving Them a </a:t>
            </a:r>
            <a:r>
              <a:rPr lang="en-US" dirty="0" smtClean="0"/>
              <a:t>Say: </a:t>
            </a:r>
            <a:r>
              <a:rPr lang="en-US" u="sng" dirty="0" smtClean="0">
                <a:hlinkClick r:id="rId8"/>
              </a:rPr>
              <a:t>https</a:t>
            </a:r>
            <a:r>
              <a:rPr lang="en-US" u="sng" dirty="0">
                <a:hlinkClick r:id="rId8"/>
              </a:rPr>
              <a:t>://via.hypothes.is/https://www.chronicle.com/article/Small-Changes-in-Teaching-/235918?cid=cp44</a:t>
            </a:r>
            <a:r>
              <a:rPr lang="en-US" dirty="0"/>
              <a:t> </a:t>
            </a:r>
          </a:p>
          <a:p>
            <a:r>
              <a:rPr lang="en-US" dirty="0" smtClean="0"/>
              <a:t>Small </a:t>
            </a:r>
            <a:r>
              <a:rPr lang="en-US" dirty="0"/>
              <a:t>Changes in Teaching: The First Five Minutes of </a:t>
            </a:r>
            <a:r>
              <a:rPr lang="en-US" dirty="0" smtClean="0"/>
              <a:t>Class: </a:t>
            </a:r>
            <a:r>
              <a:rPr lang="en-US" u="sng" dirty="0" smtClean="0">
                <a:hlinkClick r:id="rId9"/>
              </a:rPr>
              <a:t>https</a:t>
            </a:r>
            <a:r>
              <a:rPr lang="en-US" u="sng" dirty="0">
                <a:hlinkClick r:id="rId9"/>
              </a:rPr>
              <a:t>://via.hypothes.is/https://www.chronicle.com/article/Small-Changes-in-Teaching-The/234869?cid=cp44</a:t>
            </a:r>
            <a:r>
              <a:rPr lang="en-US" dirty="0"/>
              <a:t> </a:t>
            </a:r>
          </a:p>
          <a:p>
            <a:r>
              <a:rPr lang="en-US" dirty="0" smtClean="0"/>
              <a:t>Small </a:t>
            </a:r>
            <a:r>
              <a:rPr lang="en-US" dirty="0"/>
              <a:t>Changes in Teaching: Space it </a:t>
            </a:r>
            <a:r>
              <a:rPr lang="en-US" dirty="0" smtClean="0"/>
              <a:t>Out: </a:t>
            </a:r>
            <a:r>
              <a:rPr lang="en-US" u="sng" dirty="0" smtClean="0">
                <a:hlinkClick r:id="rId10"/>
              </a:rPr>
              <a:t>https</a:t>
            </a:r>
            <a:r>
              <a:rPr lang="en-US" u="sng" dirty="0">
                <a:hlinkClick r:id="rId10"/>
              </a:rPr>
              <a:t>://via.hypothes.is/https://www.chronicle.com/article/Small-Changes-in-Teaching-/236479?cid=cp44</a:t>
            </a:r>
            <a:r>
              <a:rPr lang="en-US" dirty="0"/>
              <a:t> </a:t>
            </a:r>
          </a:p>
        </p:txBody>
      </p:sp>
    </p:spTree>
    <p:extLst>
      <p:ext uri="{BB962C8B-B14F-4D97-AF65-F5344CB8AC3E}">
        <p14:creationId xmlns:p14="http://schemas.microsoft.com/office/powerpoint/2010/main" val="1418847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162"/>
          <a:stretch/>
        </p:blipFill>
        <p:spPr>
          <a:xfrm>
            <a:off x="2135529" y="339174"/>
            <a:ext cx="7380371" cy="5751788"/>
          </a:xfrm>
          <a:prstGeom prst="rect">
            <a:avLst/>
          </a:prstGeom>
        </p:spPr>
      </p:pic>
    </p:spTree>
    <p:extLst>
      <p:ext uri="{BB962C8B-B14F-4D97-AF65-F5344CB8AC3E}">
        <p14:creationId xmlns:p14="http://schemas.microsoft.com/office/powerpoint/2010/main" val="3859277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ACERT annotations on hypothes.is </a:t>
            </a:r>
            <a:endParaRPr lang="en-US" dirty="0"/>
          </a:p>
        </p:txBody>
      </p:sp>
      <p:sp>
        <p:nvSpPr>
          <p:cNvPr id="3" name="Content Placeholder 2"/>
          <p:cNvSpPr>
            <a:spLocks noGrp="1"/>
          </p:cNvSpPr>
          <p:nvPr>
            <p:ph idx="1"/>
          </p:nvPr>
        </p:nvSpPr>
        <p:spPr/>
        <p:txBody>
          <a:bodyPr/>
          <a:lstStyle/>
          <a:p>
            <a:r>
              <a:rPr lang="en-US" dirty="0" smtClean="0"/>
              <a:t>Add all annotations to “</a:t>
            </a:r>
            <a:r>
              <a:rPr lang="en-US" smtClean="0"/>
              <a:t>Public” group  </a:t>
            </a:r>
            <a:endParaRPr lang="en-US" dirty="0" smtClean="0"/>
          </a:p>
          <a:p>
            <a:r>
              <a:rPr lang="en-US" dirty="0" smtClean="0"/>
              <a:t>Tag all hypothes.is annotations with “ACERT”</a:t>
            </a:r>
          </a:p>
          <a:p>
            <a:r>
              <a:rPr lang="en-US" dirty="0" smtClean="0"/>
              <a:t>Annotations will </a:t>
            </a:r>
            <a:r>
              <a:rPr lang="en-US" dirty="0"/>
              <a:t>be listed on </a:t>
            </a:r>
            <a:r>
              <a:rPr lang="en-US" dirty="0">
                <a:hlinkClick r:id="rId2"/>
              </a:rPr>
              <a:t>http://acert.hunter.cuny.edu</a:t>
            </a:r>
            <a:r>
              <a:rPr lang="en-US" dirty="0" smtClean="0">
                <a:hlinkClick r:id="rId2"/>
              </a:rPr>
              <a:t>/</a:t>
            </a:r>
            <a:r>
              <a:rPr lang="en-US" dirty="0" smtClean="0"/>
              <a:t> </a:t>
            </a:r>
          </a:p>
          <a:p>
            <a:endParaRPr lang="en-US" dirty="0"/>
          </a:p>
          <a:p>
            <a:endParaRPr lang="en-US" dirty="0"/>
          </a:p>
        </p:txBody>
      </p:sp>
      <p:pic>
        <p:nvPicPr>
          <p:cNvPr id="4" name="Picture 3"/>
          <p:cNvPicPr>
            <a:picLocks noChangeAspect="1"/>
          </p:cNvPicPr>
          <p:nvPr/>
        </p:nvPicPr>
        <p:blipFill>
          <a:blip r:embed="rId3"/>
          <a:stretch>
            <a:fillRect/>
          </a:stretch>
        </p:blipFill>
        <p:spPr>
          <a:xfrm>
            <a:off x="1155468" y="3591099"/>
            <a:ext cx="6833063" cy="2964238"/>
          </a:xfrm>
          <a:prstGeom prst="rect">
            <a:avLst/>
          </a:prstGeom>
        </p:spPr>
      </p:pic>
    </p:spTree>
    <p:extLst>
      <p:ext uri="{BB962C8B-B14F-4D97-AF65-F5344CB8AC3E}">
        <p14:creationId xmlns:p14="http://schemas.microsoft.com/office/powerpoint/2010/main" val="4001633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Teaching Hack</a:t>
            </a:r>
            <a:endParaRPr lang="en-US" dirty="0"/>
          </a:p>
        </p:txBody>
      </p:sp>
      <p:sp>
        <p:nvSpPr>
          <p:cNvPr id="3" name="Content Placeholder 2"/>
          <p:cNvSpPr>
            <a:spLocks noGrp="1"/>
          </p:cNvSpPr>
          <p:nvPr>
            <p:ph idx="1"/>
          </p:nvPr>
        </p:nvSpPr>
        <p:spPr/>
        <p:txBody>
          <a:bodyPr/>
          <a:lstStyle/>
          <a:p>
            <a:r>
              <a:rPr lang="en-US" dirty="0">
                <a:hlinkClick r:id="rId2"/>
              </a:rPr>
              <a:t>http://acert.hunter.cuny.edu/blog/social-annotation-with-hypothesis/2018/10/02</a:t>
            </a:r>
            <a:r>
              <a:rPr lang="en-US" dirty="0" smtClean="0">
                <a:hlinkClick r:id="rId2"/>
              </a:rPr>
              <a:t>/</a:t>
            </a:r>
            <a:r>
              <a:rPr lang="en-US" dirty="0" smtClean="0"/>
              <a:t> </a:t>
            </a:r>
            <a:endParaRPr lang="en-US" dirty="0"/>
          </a:p>
        </p:txBody>
      </p:sp>
      <p:pic>
        <p:nvPicPr>
          <p:cNvPr id="4" name="Picture 3"/>
          <p:cNvPicPr>
            <a:picLocks noChangeAspect="1"/>
          </p:cNvPicPr>
          <p:nvPr/>
        </p:nvPicPr>
        <p:blipFill>
          <a:blip r:embed="rId3"/>
          <a:stretch>
            <a:fillRect/>
          </a:stretch>
        </p:blipFill>
        <p:spPr>
          <a:xfrm>
            <a:off x="3373367" y="2900327"/>
            <a:ext cx="4507098" cy="3011500"/>
          </a:xfrm>
          <a:prstGeom prst="rect">
            <a:avLst/>
          </a:prstGeom>
        </p:spPr>
      </p:pic>
    </p:spTree>
    <p:extLst>
      <p:ext uri="{BB962C8B-B14F-4D97-AF65-F5344CB8AC3E}">
        <p14:creationId xmlns:p14="http://schemas.microsoft.com/office/powerpoint/2010/main" val="1486550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99534" y="647677"/>
            <a:ext cx="8323855" cy="4547777"/>
          </a:xfrm>
          <a:prstGeom prst="rect">
            <a:avLst/>
          </a:prstGeom>
        </p:spPr>
      </p:pic>
      <p:sp>
        <p:nvSpPr>
          <p:cNvPr id="9" name="TextBox 8"/>
          <p:cNvSpPr txBox="1"/>
          <p:nvPr/>
        </p:nvSpPr>
        <p:spPr>
          <a:xfrm>
            <a:off x="1770611" y="5561215"/>
            <a:ext cx="7381702" cy="369332"/>
          </a:xfrm>
          <a:prstGeom prst="rect">
            <a:avLst/>
          </a:prstGeom>
          <a:noFill/>
        </p:spPr>
        <p:txBody>
          <a:bodyPr wrap="square" rtlCol="0">
            <a:spAutoFit/>
          </a:bodyPr>
          <a:lstStyle/>
          <a:p>
            <a:r>
              <a:rPr lang="en-US" dirty="0">
                <a:hlinkClick r:id="rId3"/>
              </a:rPr>
              <a:t>http://acert.hunter.cuny.edu/events/calendar/samll-teaching-part-2-f18</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670232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closing: Small Teaching Groups</a:t>
            </a:r>
            <a:endParaRPr lang="en-US" dirty="0"/>
          </a:p>
        </p:txBody>
      </p:sp>
      <p:sp>
        <p:nvSpPr>
          <p:cNvPr id="3" name="Content Placeholder 2"/>
          <p:cNvSpPr>
            <a:spLocks noGrp="1"/>
          </p:cNvSpPr>
          <p:nvPr>
            <p:ph idx="1"/>
          </p:nvPr>
        </p:nvSpPr>
        <p:spPr/>
        <p:txBody>
          <a:bodyPr/>
          <a:lstStyle/>
          <a:p>
            <a:r>
              <a:rPr lang="en-US" dirty="0" smtClean="0"/>
              <a:t>Finally, you have a teaching career ahead of you, however long or short that might be at this point in your life. You could continue to explore and experiment with small teaching strategies for another 20 to 30 years and probably still not exhaust the possibilities…If you have been inspired more deeply, perhaps you will gather a group of colleagues together to share your best ideas for small teaching and learn from one another in addition to learning from the literature on teaching and learning in education. The prospects can be as wide or narrow as you wish.</a:t>
            </a:r>
          </a:p>
          <a:p>
            <a:pPr marL="0" indent="0">
              <a:buNone/>
            </a:pPr>
            <a:r>
              <a:rPr lang="en-US" dirty="0" smtClean="0"/>
              <a:t>	Most important, you have class tomorrow morning.</a:t>
            </a:r>
          </a:p>
          <a:p>
            <a:pPr marL="0" indent="0">
              <a:buNone/>
            </a:pPr>
            <a:r>
              <a:rPr lang="en-US" dirty="0" smtClean="0"/>
              <a:t>	How will you begin?</a:t>
            </a:r>
            <a:endParaRPr lang="en-US" dirty="0"/>
          </a:p>
        </p:txBody>
      </p:sp>
      <p:pic>
        <p:nvPicPr>
          <p:cNvPr id="4" name="Picture 3"/>
          <p:cNvPicPr>
            <a:picLocks noChangeAspect="1"/>
          </p:cNvPicPr>
          <p:nvPr/>
        </p:nvPicPr>
        <p:blipFill>
          <a:blip r:embed="rId2"/>
          <a:stretch>
            <a:fillRect/>
          </a:stretch>
        </p:blipFill>
        <p:spPr>
          <a:xfrm>
            <a:off x="8560739" y="4342746"/>
            <a:ext cx="2143125" cy="2143125"/>
          </a:xfrm>
          <a:prstGeom prst="rect">
            <a:avLst/>
          </a:prstGeom>
        </p:spPr>
      </p:pic>
    </p:spTree>
    <p:extLst>
      <p:ext uri="{BB962C8B-B14F-4D97-AF65-F5344CB8AC3E}">
        <p14:creationId xmlns:p14="http://schemas.microsoft.com/office/powerpoint/2010/main" val="234850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Introduction </a:t>
            </a:r>
            <a:r>
              <a:rPr lang="en-US" dirty="0"/>
              <a:t>and O</a:t>
            </a:r>
            <a:r>
              <a:rPr lang="en-US" dirty="0" smtClean="0"/>
              <a:t>verview of </a:t>
            </a:r>
            <a:r>
              <a:rPr lang="en-US" i="1" dirty="0" smtClean="0"/>
              <a:t>Small Teaching </a:t>
            </a:r>
            <a:r>
              <a:rPr lang="en-US" dirty="0" smtClean="0"/>
              <a:t>– Paul</a:t>
            </a:r>
            <a:r>
              <a:rPr lang="en-US" dirty="0"/>
              <a:t> </a:t>
            </a:r>
            <a:r>
              <a:rPr lang="en-US" dirty="0" smtClean="0"/>
              <a:t>McPherron</a:t>
            </a:r>
          </a:p>
          <a:p>
            <a:r>
              <a:rPr lang="en-US" dirty="0" smtClean="0"/>
              <a:t>Making </a:t>
            </a:r>
            <a:r>
              <a:rPr lang="en-US" dirty="0"/>
              <a:t>Connections </a:t>
            </a:r>
            <a:r>
              <a:rPr lang="en-US" dirty="0" smtClean="0"/>
              <a:t>– Sarah Ward</a:t>
            </a:r>
          </a:p>
          <a:p>
            <a:r>
              <a:rPr lang="en-US" dirty="0" smtClean="0"/>
              <a:t>The </a:t>
            </a:r>
            <a:r>
              <a:rPr lang="en-US" dirty="0"/>
              <a:t>Minutes Before </a:t>
            </a:r>
            <a:r>
              <a:rPr lang="en-US" dirty="0" smtClean="0"/>
              <a:t>Class </a:t>
            </a:r>
            <a:r>
              <a:rPr lang="en-US" dirty="0"/>
              <a:t>–</a:t>
            </a:r>
            <a:r>
              <a:rPr lang="en-US" dirty="0" smtClean="0"/>
              <a:t> Stephanie Margolin</a:t>
            </a:r>
          </a:p>
          <a:p>
            <a:r>
              <a:rPr lang="en-US" dirty="0" smtClean="0"/>
              <a:t>Giving </a:t>
            </a:r>
            <a:r>
              <a:rPr lang="en-US" dirty="0"/>
              <a:t>Them a </a:t>
            </a:r>
            <a:r>
              <a:rPr lang="en-US" dirty="0" smtClean="0"/>
              <a:t>Say </a:t>
            </a:r>
            <a:r>
              <a:rPr lang="en-US" dirty="0"/>
              <a:t>–</a:t>
            </a:r>
            <a:r>
              <a:rPr lang="en-US" dirty="0" smtClean="0"/>
              <a:t> David Petrain</a:t>
            </a:r>
          </a:p>
          <a:p>
            <a:r>
              <a:rPr lang="en-US" dirty="0" smtClean="0"/>
              <a:t>The </a:t>
            </a:r>
            <a:r>
              <a:rPr lang="en-US" dirty="0"/>
              <a:t>First 5 Minutes of Class </a:t>
            </a:r>
            <a:r>
              <a:rPr lang="en-US" dirty="0" smtClean="0"/>
              <a:t>– Jeff Allred </a:t>
            </a:r>
          </a:p>
          <a:p>
            <a:r>
              <a:rPr lang="en-US" dirty="0" smtClean="0"/>
              <a:t>Space </a:t>
            </a:r>
            <a:r>
              <a:rPr lang="en-US" dirty="0"/>
              <a:t>It </a:t>
            </a:r>
            <a:r>
              <a:rPr lang="en-US" dirty="0" smtClean="0"/>
              <a:t>Out </a:t>
            </a:r>
            <a:r>
              <a:rPr lang="en-US" dirty="0"/>
              <a:t>– </a:t>
            </a:r>
            <a:r>
              <a:rPr lang="en-US" dirty="0" err="1"/>
              <a:t>Shiao-Chuan</a:t>
            </a:r>
            <a:r>
              <a:rPr lang="en-US" dirty="0"/>
              <a:t> </a:t>
            </a:r>
            <a:r>
              <a:rPr lang="en-US" dirty="0" smtClean="0"/>
              <a:t>Kung</a:t>
            </a:r>
          </a:p>
          <a:p>
            <a:r>
              <a:rPr lang="en-US" i="1" dirty="0"/>
              <a:t>Small Teaching </a:t>
            </a:r>
            <a:r>
              <a:rPr lang="en-US" dirty="0"/>
              <a:t>Blog Posts and hypothes.is – </a:t>
            </a:r>
            <a:r>
              <a:rPr lang="en-US" dirty="0" smtClean="0"/>
              <a:t>Paul McPherron</a:t>
            </a:r>
          </a:p>
          <a:p>
            <a:r>
              <a:rPr lang="en-US" dirty="0" smtClean="0"/>
              <a:t>Open </a:t>
            </a:r>
            <a:r>
              <a:rPr lang="en-US" dirty="0"/>
              <a:t>discussion </a:t>
            </a:r>
          </a:p>
          <a:p>
            <a:endParaRPr lang="en-US" dirty="0"/>
          </a:p>
        </p:txBody>
      </p:sp>
    </p:spTree>
    <p:extLst>
      <p:ext uri="{BB962C8B-B14F-4D97-AF65-F5344CB8AC3E}">
        <p14:creationId xmlns:p14="http://schemas.microsoft.com/office/powerpoint/2010/main" val="303211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Small Teaching: James Lang</a:t>
            </a:r>
            <a:endParaRPr lang="en-US" dirty="0"/>
          </a:p>
        </p:txBody>
      </p:sp>
      <p:sp>
        <p:nvSpPr>
          <p:cNvPr id="3" name="Content Placeholder 2"/>
          <p:cNvSpPr>
            <a:spLocks noGrp="1"/>
          </p:cNvSpPr>
          <p:nvPr>
            <p:ph sz="half" idx="2"/>
          </p:nvPr>
        </p:nvSpPr>
        <p:spPr/>
        <p:txBody>
          <a:bodyPr/>
          <a:lstStyle/>
          <a:p>
            <a:endParaRPr lang="en-US"/>
          </a:p>
        </p:txBody>
      </p:sp>
      <p:sp>
        <p:nvSpPr>
          <p:cNvPr id="15" name="Text Placeholder 14"/>
          <p:cNvSpPr>
            <a:spLocks noGrp="1"/>
          </p:cNvSpPr>
          <p:nvPr>
            <p:ph type="body" idx="4294967295"/>
          </p:nvPr>
        </p:nvSpPr>
        <p:spPr>
          <a:xfrm>
            <a:off x="2133600" y="2120900"/>
            <a:ext cx="10058400" cy="4051300"/>
          </a:xfrm>
        </p:spPr>
        <p:txBody>
          <a:bodyPr/>
          <a:lstStyle/>
          <a:p>
            <a:pPr marL="0" indent="0">
              <a:buNone/>
            </a:pPr>
            <a:endParaRPr lang="en-US" dirty="0"/>
          </a:p>
          <a:p>
            <a:endParaRPr lang="en-US" dirty="0"/>
          </a:p>
        </p:txBody>
      </p:sp>
      <p:pic>
        <p:nvPicPr>
          <p:cNvPr id="2" name="Picture 1"/>
          <p:cNvPicPr>
            <a:picLocks noChangeAspect="1"/>
          </p:cNvPicPr>
          <p:nvPr/>
        </p:nvPicPr>
        <p:blipFill>
          <a:blip r:embed="rId2"/>
          <a:stretch>
            <a:fillRect/>
          </a:stretch>
        </p:blipFill>
        <p:spPr>
          <a:xfrm>
            <a:off x="7489769" y="2354657"/>
            <a:ext cx="2380002" cy="3583786"/>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88289" y="2193925"/>
            <a:ext cx="4317935" cy="3978275"/>
          </a:xfrm>
        </p:spPr>
      </p:pic>
    </p:spTree>
    <p:extLst>
      <p:ext uri="{BB962C8B-B14F-4D97-AF65-F5344CB8AC3E}">
        <p14:creationId xmlns:p14="http://schemas.microsoft.com/office/powerpoint/2010/main" val="52878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Perspectives on Change</a:t>
            </a:r>
            <a:endParaRPr lang="en-US" dirty="0"/>
          </a:p>
        </p:txBody>
      </p:sp>
      <p:sp>
        <p:nvSpPr>
          <p:cNvPr id="4" name="Content Placeholder 3"/>
          <p:cNvSpPr>
            <a:spLocks noGrp="1"/>
          </p:cNvSpPr>
          <p:nvPr>
            <p:ph sz="half" idx="1"/>
          </p:nvPr>
        </p:nvSpPr>
        <p:spPr>
          <a:xfrm>
            <a:off x="1069848" y="1995055"/>
            <a:ext cx="4754880" cy="4177145"/>
          </a:xfrm>
        </p:spPr>
        <p:txBody>
          <a:bodyPr>
            <a:normAutofit/>
          </a:bodyPr>
          <a:lstStyle/>
          <a:p>
            <a:r>
              <a:rPr lang="en-US" dirty="0" smtClean="0"/>
              <a:t>We can’t fix higher education </a:t>
            </a:r>
            <a:r>
              <a:rPr lang="en-US" dirty="0"/>
              <a:t>completely </a:t>
            </a:r>
            <a:r>
              <a:rPr lang="en-US" dirty="0" smtClean="0"/>
              <a:t>“because </a:t>
            </a:r>
            <a:r>
              <a:rPr lang="en-US" dirty="0"/>
              <a:t>its foundation is flawed. And we can’t fix it piecemeal because it is a system. As with fundamental changes to conceptual systems in the history of science, the only solution is a radical </a:t>
            </a:r>
            <a:r>
              <a:rPr lang="en-US" dirty="0" smtClean="0"/>
              <a:t>transformation.” (Bloom, 2016)</a:t>
            </a:r>
          </a:p>
        </p:txBody>
      </p:sp>
      <p:sp>
        <p:nvSpPr>
          <p:cNvPr id="5" name="Content Placeholder 4"/>
          <p:cNvSpPr>
            <a:spLocks noGrp="1"/>
          </p:cNvSpPr>
          <p:nvPr>
            <p:ph sz="half" idx="2"/>
          </p:nvPr>
        </p:nvSpPr>
        <p:spPr/>
        <p:txBody>
          <a:bodyPr/>
          <a:lstStyle/>
          <a:p>
            <a:r>
              <a:rPr lang="en-US" dirty="0" smtClean="0"/>
              <a:t>“Much of what we’ve been doing as teachers and students isn’t serving us well, but some comparatively simple changes could make a big difference” Brown, </a:t>
            </a:r>
            <a:r>
              <a:rPr lang="en-US" dirty="0" err="1" smtClean="0"/>
              <a:t>Roediger</a:t>
            </a:r>
            <a:r>
              <a:rPr lang="en-US" dirty="0" smtClean="0"/>
              <a:t>, and McDaniel (2014)</a:t>
            </a:r>
            <a:endParaRPr lang="en-US" dirty="0"/>
          </a:p>
        </p:txBody>
      </p:sp>
      <p:sp>
        <p:nvSpPr>
          <p:cNvPr id="7" name="AutoShape 2" descr="Image result for susan blum i love learning I hate school anthropolo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2302624" y="4549140"/>
            <a:ext cx="1531205" cy="1885122"/>
          </a:xfrm>
          <a:prstGeom prst="rect">
            <a:avLst/>
          </a:prstGeom>
        </p:spPr>
      </p:pic>
      <p:pic>
        <p:nvPicPr>
          <p:cNvPr id="9" name="Picture 8"/>
          <p:cNvPicPr>
            <a:picLocks noChangeAspect="1"/>
          </p:cNvPicPr>
          <p:nvPr/>
        </p:nvPicPr>
        <p:blipFill>
          <a:blip r:embed="rId3"/>
          <a:stretch>
            <a:fillRect/>
          </a:stretch>
        </p:blipFill>
        <p:spPr>
          <a:xfrm>
            <a:off x="7680961" y="3870651"/>
            <a:ext cx="1717442" cy="2613908"/>
          </a:xfrm>
          <a:prstGeom prst="rect">
            <a:avLst/>
          </a:prstGeom>
        </p:spPr>
      </p:pic>
    </p:spTree>
    <p:extLst>
      <p:ext uri="{BB962C8B-B14F-4D97-AF65-F5344CB8AC3E}">
        <p14:creationId xmlns:p14="http://schemas.microsoft.com/office/powerpoint/2010/main" val="2320585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Hitting Pause: Rice (2017)</a:t>
            </a:r>
            <a:endParaRPr lang="en-US" dirty="0"/>
          </a:p>
        </p:txBody>
      </p:sp>
      <p:pic>
        <p:nvPicPr>
          <p:cNvPr id="7" name="Picture 6"/>
          <p:cNvPicPr>
            <a:picLocks noChangeAspect="1"/>
          </p:cNvPicPr>
          <p:nvPr/>
        </p:nvPicPr>
        <p:blipFill>
          <a:blip r:embed="rId2"/>
          <a:stretch>
            <a:fillRect/>
          </a:stretch>
        </p:blipFill>
        <p:spPr>
          <a:xfrm>
            <a:off x="1246909" y="1820487"/>
            <a:ext cx="8828116" cy="4350764"/>
          </a:xfrm>
          <a:prstGeom prst="rect">
            <a:avLst/>
          </a:prstGeom>
        </p:spPr>
      </p:pic>
    </p:spTree>
    <p:extLst>
      <p:ext uri="{BB962C8B-B14F-4D97-AF65-F5344CB8AC3E}">
        <p14:creationId xmlns:p14="http://schemas.microsoft.com/office/powerpoint/2010/main" val="3609999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12" name="Content Placeholder 11"/>
          <p:cNvPicPr>
            <a:picLocks noGrp="1" noChangeAspect="1"/>
          </p:cNvPicPr>
          <p:nvPr>
            <p:ph sz="half" idx="1"/>
          </p:nvPr>
        </p:nvPicPr>
        <p:blipFill>
          <a:blip r:embed="rId2"/>
          <a:stretch>
            <a:fillRect/>
          </a:stretch>
        </p:blipFill>
        <p:spPr>
          <a:xfrm>
            <a:off x="1176023" y="1184988"/>
            <a:ext cx="4542466" cy="4921899"/>
          </a:xfrm>
          <a:prstGeom prst="rect">
            <a:avLst/>
          </a:prstGeom>
        </p:spPr>
      </p:pic>
      <p:pic>
        <p:nvPicPr>
          <p:cNvPr id="13" name="Content Placeholder 12"/>
          <p:cNvPicPr>
            <a:picLocks noGrp="1" noChangeAspect="1"/>
          </p:cNvPicPr>
          <p:nvPr>
            <p:ph sz="half" idx="2"/>
          </p:nvPr>
        </p:nvPicPr>
        <p:blipFill>
          <a:blip r:embed="rId3"/>
          <a:stretch>
            <a:fillRect/>
          </a:stretch>
        </p:blipFill>
        <p:spPr>
          <a:xfrm>
            <a:off x="7758019" y="1853557"/>
            <a:ext cx="2377646" cy="3584759"/>
          </a:xfrm>
          <a:prstGeom prst="rect">
            <a:avLst/>
          </a:prstGeom>
        </p:spPr>
      </p:pic>
    </p:spTree>
    <p:extLst>
      <p:ext uri="{BB962C8B-B14F-4D97-AF65-F5344CB8AC3E}">
        <p14:creationId xmlns:p14="http://schemas.microsoft.com/office/powerpoint/2010/main" val="378611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Teaching Innovations</a:t>
            </a:r>
            <a:endParaRPr lang="en-US" dirty="0"/>
          </a:p>
        </p:txBody>
      </p:sp>
      <p:sp>
        <p:nvSpPr>
          <p:cNvPr id="3" name="Content Placeholder 2"/>
          <p:cNvSpPr>
            <a:spLocks noGrp="1"/>
          </p:cNvSpPr>
          <p:nvPr>
            <p:ph idx="1"/>
          </p:nvPr>
        </p:nvSpPr>
        <p:spPr/>
        <p:txBody>
          <a:bodyPr/>
          <a:lstStyle/>
          <a:p>
            <a:r>
              <a:rPr lang="en-US" dirty="0" smtClean="0"/>
              <a:t>Brief 5 minute classroom or online learning activities (e.g. predict what upcoming unit is about ) </a:t>
            </a:r>
          </a:p>
          <a:p>
            <a:endParaRPr lang="en-US" dirty="0"/>
          </a:p>
          <a:p>
            <a:r>
              <a:rPr lang="en-US" dirty="0" smtClean="0"/>
              <a:t>Limited and one-time interventions in a course (e.g. minute thesis)</a:t>
            </a:r>
          </a:p>
          <a:p>
            <a:endParaRPr lang="en-US" dirty="0"/>
          </a:p>
          <a:p>
            <a:r>
              <a:rPr lang="en-US" dirty="0" smtClean="0"/>
              <a:t>Small modifications in course design or communication with students (e.g. building unit around central questions in your field)</a:t>
            </a:r>
          </a:p>
          <a:p>
            <a:endParaRPr lang="en-US" dirty="0"/>
          </a:p>
          <a:p>
            <a:endParaRPr lang="en-US" dirty="0"/>
          </a:p>
        </p:txBody>
      </p:sp>
    </p:spTree>
    <p:extLst>
      <p:ext uri="{BB962C8B-B14F-4D97-AF65-F5344CB8AC3E}">
        <p14:creationId xmlns:p14="http://schemas.microsoft.com/office/powerpoint/2010/main" val="2484656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Knowledge</a:t>
            </a:r>
            <a:endParaRPr lang="en-US" dirty="0"/>
          </a:p>
        </p:txBody>
      </p:sp>
      <p:sp>
        <p:nvSpPr>
          <p:cNvPr id="3" name="Content Placeholder 2"/>
          <p:cNvSpPr>
            <a:spLocks noGrp="1"/>
          </p:cNvSpPr>
          <p:nvPr>
            <p:ph sz="half"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1200" dirty="0" smtClean="0">
                <a:hlinkClick r:id="rId2"/>
              </a:rPr>
              <a:t>https</a:t>
            </a:r>
            <a:r>
              <a:rPr lang="en-US" sz="1200" dirty="0">
                <a:hlinkClick r:id="rId2"/>
              </a:rPr>
              <a:t>://www.teachthought.com/learning/what-is-blooms-taxonomy-a-definition-for-teachers</a:t>
            </a:r>
            <a:r>
              <a:rPr lang="en-US" sz="1200" dirty="0" smtClean="0">
                <a:hlinkClick r:id="rId2"/>
              </a:rPr>
              <a:t>/</a:t>
            </a:r>
            <a:r>
              <a:rPr lang="en-US" sz="1200" dirty="0" smtClean="0"/>
              <a:t> </a:t>
            </a:r>
            <a:endParaRPr lang="en-US" sz="1200" dirty="0"/>
          </a:p>
        </p:txBody>
      </p:sp>
      <p:sp>
        <p:nvSpPr>
          <p:cNvPr id="5" name="Content Placeholder 4"/>
          <p:cNvSpPr>
            <a:spLocks noGrp="1"/>
          </p:cNvSpPr>
          <p:nvPr>
            <p:ph sz="half" idx="2"/>
          </p:nvPr>
        </p:nvSpPr>
        <p:spPr/>
        <p:txBody>
          <a:bodyPr>
            <a:normAutofit lnSpcReduction="10000"/>
          </a:bodyPr>
          <a:lstStyle/>
          <a:p>
            <a:r>
              <a:rPr lang="en-US" dirty="0" smtClean="0"/>
              <a:t>“Skills grow organically out of specific knowledge domains – this is to say, facts…The wider your knowledge, the more widely your intelligence can range and the more purchase it gets on new information” </a:t>
            </a:r>
          </a:p>
          <a:p>
            <a:r>
              <a:rPr lang="en-US" dirty="0" smtClean="0"/>
              <a:t>Leslie (2015)</a:t>
            </a:r>
            <a:endParaRPr lang="en-US" i="1" dirty="0"/>
          </a:p>
        </p:txBody>
      </p:sp>
      <p:pic>
        <p:nvPicPr>
          <p:cNvPr id="4" name="Picture 3"/>
          <p:cNvPicPr>
            <a:picLocks noChangeAspect="1"/>
          </p:cNvPicPr>
          <p:nvPr/>
        </p:nvPicPr>
        <p:blipFill>
          <a:blip r:embed="rId3"/>
          <a:stretch>
            <a:fillRect/>
          </a:stretch>
        </p:blipFill>
        <p:spPr>
          <a:xfrm>
            <a:off x="1396538" y="2194560"/>
            <a:ext cx="3945221" cy="3167980"/>
          </a:xfrm>
          <a:prstGeom prst="rect">
            <a:avLst/>
          </a:prstGeom>
        </p:spPr>
      </p:pic>
      <p:pic>
        <p:nvPicPr>
          <p:cNvPr id="6" name="Picture 5"/>
          <p:cNvPicPr>
            <a:picLocks noChangeAspect="1"/>
          </p:cNvPicPr>
          <p:nvPr/>
        </p:nvPicPr>
        <p:blipFill>
          <a:blip r:embed="rId4"/>
          <a:stretch>
            <a:fillRect/>
          </a:stretch>
        </p:blipFill>
        <p:spPr>
          <a:xfrm>
            <a:off x="8741664" y="4023776"/>
            <a:ext cx="1437491" cy="2148424"/>
          </a:xfrm>
          <a:prstGeom prst="rect">
            <a:avLst/>
          </a:prstGeom>
        </p:spPr>
      </p:pic>
    </p:spTree>
    <p:extLst>
      <p:ext uri="{BB962C8B-B14F-4D97-AF65-F5344CB8AC3E}">
        <p14:creationId xmlns:p14="http://schemas.microsoft.com/office/powerpoint/2010/main" val="2407582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179</TotalTime>
  <Words>860</Words>
  <Application>Microsoft Office PowerPoint</Application>
  <PresentationFormat>Widescreen</PresentationFormat>
  <Paragraphs>101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Wingdings</vt:lpstr>
      <vt:lpstr>Wood Type</vt:lpstr>
      <vt:lpstr>Small Teaching Part I: Roundtable Discussion on Teaching and Learning</vt:lpstr>
      <vt:lpstr>PowerPoint Presentation</vt:lpstr>
      <vt:lpstr>Today’s Agenda</vt:lpstr>
      <vt:lpstr>Small Teaching: James Lang</vt:lpstr>
      <vt:lpstr>Two Perspectives on Change</vt:lpstr>
      <vt:lpstr>Hitting Pause: Rice (2017)</vt:lpstr>
      <vt:lpstr>PowerPoint Presentation</vt:lpstr>
      <vt:lpstr>Small Teaching Innovations</vt:lpstr>
      <vt:lpstr>Part I: Knowledge</vt:lpstr>
      <vt:lpstr>Thinking to Retrieve</vt:lpstr>
      <vt:lpstr>Retrieval: Summary of Learning Strategies</vt:lpstr>
      <vt:lpstr>Small Teaching: Retrieval</vt:lpstr>
      <vt:lpstr>What is one question you have about retrieval or would like to learn more about and why?</vt:lpstr>
      <vt:lpstr>Today’s Agenda</vt:lpstr>
      <vt:lpstr>Small Teaching Blog Posts and hypothes.is </vt:lpstr>
      <vt:lpstr>Allred ENG 720 hypothes.is instructions </vt:lpstr>
      <vt:lpstr>Allred ENG 720 hypothes.is instructions </vt:lpstr>
      <vt:lpstr>Allred ENG 720 hypothes.is instructions </vt:lpstr>
      <vt:lpstr>Blog posts with “via links”</vt:lpstr>
      <vt:lpstr>ACERT annotations on hypothes.is </vt:lpstr>
      <vt:lpstr>Hypothes.is Teaching Hack</vt:lpstr>
      <vt:lpstr>PowerPoint Presentation</vt:lpstr>
      <vt:lpstr>In closing: Small Teaching Groups</vt:lpstr>
    </vt:vector>
  </TitlesOfParts>
  <Company>Hunter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Teaching Part I: Roundtable Discussion on Teaching and Learning</dc:title>
  <dc:creator>Paul McPherron</dc:creator>
  <cp:lastModifiedBy>Paul McPherron</cp:lastModifiedBy>
  <cp:revision>82</cp:revision>
  <dcterms:created xsi:type="dcterms:W3CDTF">2018-10-01T22:22:33Z</dcterms:created>
  <dcterms:modified xsi:type="dcterms:W3CDTF">2018-10-03T21:48:06Z</dcterms:modified>
</cp:coreProperties>
</file>