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notesMasterIdLst>
    <p:notesMasterId r:id="rId15"/>
  </p:notesMasterIdLst>
  <p:sldIdLst>
    <p:sldId id="256" r:id="rId2"/>
    <p:sldId id="257" r:id="rId3"/>
    <p:sldId id="258" r:id="rId4"/>
    <p:sldId id="266" r:id="rId5"/>
    <p:sldId id="259" r:id="rId6"/>
    <p:sldId id="260" r:id="rId7"/>
    <p:sldId id="261" r:id="rId8"/>
    <p:sldId id="262" r:id="rId9"/>
    <p:sldId id="263" r:id="rId10"/>
    <p:sldId id="264" r:id="rId11"/>
    <p:sldId id="265" r:id="rId12"/>
    <p:sldId id="267" r:id="rId13"/>
    <p:sldId id="268"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521415D9-36F7-43E2-AB2F-B90AF26B5E84}">
      <p14:sectionLst xmlns:p14="http://schemas.microsoft.com/office/powerpoint/2010/main">
        <p14:section name="Default Section" id="{EE8CB876-DDA3-5C43-B0DF-911456E72FD3}">
          <p14:sldIdLst>
            <p14:sldId id="256"/>
            <p14:sldId id="257"/>
            <p14:sldId id="258"/>
            <p14:sldId id="266"/>
            <p14:sldId id="259"/>
            <p14:sldId id="260"/>
            <p14:sldId id="261"/>
            <p14:sldId id="262"/>
            <p14:sldId id="263"/>
            <p14:sldId id="264"/>
            <p14:sldId id="265"/>
            <p14:sldId id="267"/>
            <p14:sldId id="2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6"/>
    <p:restoredTop sz="76909" autoAdjust="0"/>
  </p:normalViewPr>
  <p:slideViewPr>
    <p:cSldViewPr>
      <p:cViewPr varScale="1">
        <p:scale>
          <a:sx n="72" d="100"/>
          <a:sy n="72" d="100"/>
        </p:scale>
        <p:origin x="2256" y="200"/>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57E181-35D1-C74D-AA00-C93A84333515}" type="datetimeFigureOut">
              <a:rPr lang="en-US" smtClean="0"/>
              <a:t>11/27/19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A86A9F-E568-C54A-A0F4-730109925EE0}" type="slidenum">
              <a:rPr lang="en-US" smtClean="0"/>
              <a:t>‹#›</a:t>
            </a:fld>
            <a:endParaRPr lang="en-US"/>
          </a:p>
        </p:txBody>
      </p:sp>
    </p:spTree>
    <p:extLst>
      <p:ext uri="{BB962C8B-B14F-4D97-AF65-F5344CB8AC3E}">
        <p14:creationId xmlns:p14="http://schemas.microsoft.com/office/powerpoint/2010/main" val="25662426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Hello</a:t>
            </a:r>
            <a:r>
              <a:rPr lang="en-US" baseline="0" dirty="0"/>
              <a:t> everybody, and thank you for coming to this session! Thanks also to Stef for organizing this seminar!</a:t>
            </a:r>
          </a:p>
          <a:p>
            <a:pPr marL="171450" indent="-171450">
              <a:buFont typeface="Arial"/>
              <a:buChar char="•"/>
            </a:pPr>
            <a:endParaRPr lang="en-US" baseline="0"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I have been teaching for more than twenty years a variety of courses, including Italian language at all levels, and Renaissance Italian and European literature and culture at the undergraduate and graduate level (M.A. and Ph.D.) My classes are student-centered, and emphasize acquisition and experiential learning.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aseline="0"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In Spring 2019 I taught a class entitled </a:t>
            </a:r>
            <a:r>
              <a:rPr lang="en-US" sz="1200" b="1" kern="1200" dirty="0">
                <a:solidFill>
                  <a:schemeClr val="tx1"/>
                </a:solidFill>
                <a:effectLst/>
                <a:latin typeface="+mn-lt"/>
                <a:ea typeface="+mn-ea"/>
                <a:cs typeface="+mn-cs"/>
              </a:rPr>
              <a:t>Writing and Reading Workshop on Italian Literature, Art, and Film</a:t>
            </a:r>
            <a:r>
              <a:rPr lang="en-US" sz="1200" b="0" kern="1200" dirty="0">
                <a:solidFill>
                  <a:schemeClr val="tx1"/>
                </a:solidFill>
                <a:effectLst/>
                <a:latin typeface="+mn-lt"/>
                <a:ea typeface="+mn-ea"/>
                <a:cs typeface="+mn-cs"/>
              </a:rPr>
              <a:t>, and today  I am going to tell</a:t>
            </a:r>
            <a:r>
              <a:rPr lang="en-US" sz="1200" b="0" kern="1200" baseline="0" dirty="0">
                <a:solidFill>
                  <a:schemeClr val="tx1"/>
                </a:solidFill>
                <a:effectLst/>
                <a:latin typeface="+mn-lt"/>
                <a:ea typeface="+mn-ea"/>
                <a:cs typeface="+mn-cs"/>
              </a:rPr>
              <a:t> you about what I did during the semester, focusing on the section dedicated to portrait and poetry.</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b="0" kern="1200" baseline="0" dirty="0">
              <a:solidFill>
                <a:schemeClr val="tx1"/>
              </a:solidFill>
              <a:effectLst/>
              <a:latin typeface="+mn-lt"/>
              <a:ea typeface="+mn-ea"/>
              <a:cs typeface="+mn-cs"/>
            </a:endParaRP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04A86A9F-E568-C54A-A0F4-730109925EE0}" type="slidenum">
              <a:rPr lang="en-US" smtClean="0"/>
              <a:t>1</a:t>
            </a:fld>
            <a:endParaRPr lang="en-US"/>
          </a:p>
        </p:txBody>
      </p:sp>
    </p:spTree>
    <p:extLst>
      <p:ext uri="{BB962C8B-B14F-4D97-AF65-F5344CB8AC3E}">
        <p14:creationId xmlns:p14="http://schemas.microsoft.com/office/powerpoint/2010/main" val="3516057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students’ response has been extremely </a:t>
            </a:r>
            <a:r>
              <a:rPr lang="en-US" baseline="0" dirty="0"/>
              <a:t>positive:</a:t>
            </a:r>
          </a:p>
          <a:p>
            <a:pPr marL="171450" indent="-171450">
              <a:buFont typeface="Arial"/>
              <a:buChar char="•"/>
            </a:pPr>
            <a:r>
              <a:rPr lang="en-US" baseline="0" dirty="0"/>
              <a:t>Students loved talking about emotions represented in visual and verbal media; by doing so, they explored their own emotions, and learned how to detect emotions in works of art.</a:t>
            </a:r>
          </a:p>
          <a:p>
            <a:pPr marL="171450" indent="-171450">
              <a:buFont typeface="Arial"/>
              <a:buChar char="•"/>
            </a:pPr>
            <a:r>
              <a:rPr lang="en-US" baseline="0" dirty="0"/>
              <a:t>They created a community not only in the museum and in class, but also by reading on the academic platform BB each other’s writings and commenting at the level of grammar and content.</a:t>
            </a:r>
          </a:p>
          <a:p>
            <a:pPr marL="171450" indent="-171450">
              <a:buFont typeface="Arial"/>
              <a:buChar char="•"/>
            </a:pPr>
            <a:r>
              <a:rPr lang="en-US" baseline="0" dirty="0"/>
              <a:t>MA students used some of the pedagogical tools I provided in their own classes, adapting them in language and culture/literature units with positive results.</a:t>
            </a:r>
          </a:p>
          <a:p>
            <a:pPr marL="171450" indent="-171450">
              <a:buFont typeface="Arial"/>
              <a:buChar char="•"/>
            </a:pPr>
            <a:r>
              <a:rPr lang="en-US" baseline="0" dirty="0"/>
              <a:t>By encouraging the students to combine their acquired knowledge and creative activities, I saw a notable increase in participation, collaboration and initiative in and outside the classroom, beside a notable improvement in their writing skills.</a:t>
            </a:r>
          </a:p>
          <a:p>
            <a:pPr marL="171450" indent="-171450">
              <a:buFont typeface="Arial"/>
              <a:buChar char="•"/>
            </a:pPr>
            <a:r>
              <a:rPr lang="en-US" baseline="0" dirty="0"/>
              <a:t>Their final project included their own visual and verbal creations—inspired by Maria </a:t>
            </a:r>
            <a:r>
              <a:rPr lang="en-US" baseline="0" dirty="0" err="1"/>
              <a:t>Loh</a:t>
            </a:r>
            <a:r>
              <a:rPr lang="en-US" baseline="0" dirty="0"/>
              <a:t>, a colleague in Art History at Hunter College, I will ask my students to have someone take a picture of them as if it were a Renaissance portrait, similar to what you see in this slide, and to pair with a verse or prose piece of their invention. </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04A86A9F-E568-C54A-A0F4-730109925EE0}" type="slidenum">
              <a:rPr lang="en-US" smtClean="0"/>
              <a:t>11</a:t>
            </a:fld>
            <a:endParaRPr lang="en-US"/>
          </a:p>
        </p:txBody>
      </p:sp>
    </p:spTree>
    <p:extLst>
      <p:ext uri="{BB962C8B-B14F-4D97-AF65-F5344CB8AC3E}">
        <p14:creationId xmlns:p14="http://schemas.microsoft.com/office/powerpoint/2010/main" val="2865829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Inspired by </a:t>
            </a:r>
            <a:r>
              <a:rPr lang="en-US" dirty="0" err="1"/>
              <a:t>Tiziano’s</a:t>
            </a:r>
            <a:r>
              <a:rPr lang="en-US" dirty="0"/>
              <a:t> portrait of the young main in a red cap (see slide 9) </a:t>
            </a:r>
            <a:r>
              <a:rPr lang="en-US" dirty="0" err="1"/>
              <a:t>Jarimal</a:t>
            </a:r>
            <a:r>
              <a:rPr lang="en-US" dirty="0"/>
              <a:t> decided to write a sonnet devoted to the emotion of  love which she thought pervades the young man’s mind. Her portrait, focused on her hands while writing a draft of her sonnet, emphasizes her agency as a woman writer describing and expressing the nature and effects of love. </a:t>
            </a:r>
          </a:p>
        </p:txBody>
      </p:sp>
      <p:sp>
        <p:nvSpPr>
          <p:cNvPr id="4" name="Slide Number Placeholder 3"/>
          <p:cNvSpPr>
            <a:spLocks noGrp="1"/>
          </p:cNvSpPr>
          <p:nvPr>
            <p:ph type="sldNum" sz="quarter" idx="5"/>
          </p:nvPr>
        </p:nvSpPr>
        <p:spPr/>
        <p:txBody>
          <a:bodyPr/>
          <a:lstStyle/>
          <a:p>
            <a:fld id="{04A86A9F-E568-C54A-A0F4-730109925EE0}" type="slidenum">
              <a:rPr lang="en-US" smtClean="0"/>
              <a:t>12</a:t>
            </a:fld>
            <a:endParaRPr lang="en-US"/>
          </a:p>
        </p:txBody>
      </p:sp>
    </p:spTree>
    <p:extLst>
      <p:ext uri="{BB962C8B-B14F-4D97-AF65-F5344CB8AC3E}">
        <p14:creationId xmlns:p14="http://schemas.microsoft.com/office/powerpoint/2010/main" val="2809285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Victoria, who presented at an earlier ACERT seminar, wrote poems inspired by works of </a:t>
            </a:r>
            <a:r>
              <a:rPr lang="en-US" dirty="0" err="1"/>
              <a:t>Tiziano</a:t>
            </a:r>
            <a:r>
              <a:rPr lang="en-US"/>
              <a:t>, Canova, Hopper and Munch.</a:t>
            </a:r>
            <a:endParaRPr lang="en-US" dirty="0"/>
          </a:p>
        </p:txBody>
      </p:sp>
      <p:sp>
        <p:nvSpPr>
          <p:cNvPr id="4" name="Slide Number Placeholder 3"/>
          <p:cNvSpPr>
            <a:spLocks noGrp="1"/>
          </p:cNvSpPr>
          <p:nvPr>
            <p:ph type="sldNum" sz="quarter" idx="5"/>
          </p:nvPr>
        </p:nvSpPr>
        <p:spPr/>
        <p:txBody>
          <a:bodyPr/>
          <a:lstStyle/>
          <a:p>
            <a:fld id="{04A86A9F-E568-C54A-A0F4-730109925EE0}" type="slidenum">
              <a:rPr lang="en-US" smtClean="0"/>
              <a:t>13</a:t>
            </a:fld>
            <a:endParaRPr lang="en-US"/>
          </a:p>
        </p:txBody>
      </p:sp>
    </p:spTree>
    <p:extLst>
      <p:ext uri="{BB962C8B-B14F-4D97-AF65-F5344CB8AC3E}">
        <p14:creationId xmlns:p14="http://schemas.microsoft.com/office/powerpoint/2010/main" val="2110977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learning outcomes</a:t>
            </a:r>
            <a:r>
              <a:rPr lang="en-US" sz="1200" kern="1200" baseline="0" dirty="0">
                <a:solidFill>
                  <a:schemeClr val="tx1"/>
                </a:solidFill>
                <a:effectLst/>
                <a:latin typeface="+mn-lt"/>
                <a:ea typeface="+mn-ea"/>
                <a:cs typeface="+mn-cs"/>
              </a:rPr>
              <a:t> of the course are:</a:t>
            </a:r>
            <a:endParaRPr lang="en-US" sz="1200" kern="1200" dirty="0">
              <a:solidFill>
                <a:schemeClr val="tx1"/>
              </a:solidFill>
              <a:effectLst/>
              <a:latin typeface="+mn-lt"/>
              <a:ea typeface="+mn-ea"/>
              <a:cs typeface="+mn-cs"/>
            </a:endParaRPr>
          </a:p>
          <a:p>
            <a:pPr marL="171450" indent="-171450">
              <a:buFont typeface="Arial"/>
              <a:buChar char="•"/>
            </a:pPr>
            <a:r>
              <a:rPr lang="en-US" sz="1200" kern="1200" dirty="0">
                <a:solidFill>
                  <a:schemeClr val="tx1"/>
                </a:solidFill>
                <a:effectLst/>
                <a:latin typeface="+mn-lt"/>
                <a:ea typeface="+mn-ea"/>
                <a:cs typeface="+mn-cs"/>
              </a:rPr>
              <a:t>To absorb the tools necessary to interpret verbal media they studied during the semester by writing short analytical and creative essays</a:t>
            </a:r>
          </a:p>
          <a:p>
            <a:pPr marL="171450" indent="-171450">
              <a:buFont typeface="Arial"/>
              <a:buChar char="•"/>
            </a:pPr>
            <a:r>
              <a:rPr lang="en-US" sz="1200" kern="1200" dirty="0">
                <a:solidFill>
                  <a:schemeClr val="tx1"/>
                </a:solidFill>
                <a:effectLst/>
                <a:latin typeface="+mn-lt"/>
                <a:ea typeface="+mn-ea"/>
                <a:cs typeface="+mn-cs"/>
              </a:rPr>
              <a:t>engage successfully with the tools necessary to interpret visual media (paintings and cinema) they studied during the semester by writing short analytical and creative essays</a:t>
            </a:r>
          </a:p>
          <a:p>
            <a:pPr marL="171450" indent="-171450">
              <a:buFont typeface="Arial"/>
              <a:buChar char="•"/>
            </a:pPr>
            <a:r>
              <a:rPr lang="en-US" sz="1200" kern="1200" dirty="0">
                <a:solidFill>
                  <a:schemeClr val="tx1"/>
                </a:solidFill>
                <a:effectLst/>
                <a:latin typeface="+mn-lt"/>
                <a:ea typeface="+mn-ea"/>
                <a:cs typeface="+mn-cs"/>
              </a:rPr>
              <a:t>integrate the three media (literature, paintings and cinema) in a cohesive way through an oral presentation </a:t>
            </a:r>
          </a:p>
          <a:p>
            <a:endParaRPr lang="en-US" dirty="0">
              <a:latin typeface="Bodoni 72 Book"/>
              <a:cs typeface="Bodoni 72 Book"/>
            </a:endParaRPr>
          </a:p>
        </p:txBody>
      </p:sp>
      <p:sp>
        <p:nvSpPr>
          <p:cNvPr id="4" name="Slide Number Placeholder 3"/>
          <p:cNvSpPr>
            <a:spLocks noGrp="1"/>
          </p:cNvSpPr>
          <p:nvPr>
            <p:ph type="sldNum" sz="quarter" idx="10"/>
          </p:nvPr>
        </p:nvSpPr>
        <p:spPr/>
        <p:txBody>
          <a:bodyPr/>
          <a:lstStyle/>
          <a:p>
            <a:fld id="{04A86A9F-E568-C54A-A0F4-730109925EE0}" type="slidenum">
              <a:rPr lang="en-US" smtClean="0"/>
              <a:t>2</a:t>
            </a:fld>
            <a:endParaRPr lang="en-US"/>
          </a:p>
        </p:txBody>
      </p:sp>
    </p:spTree>
    <p:extLst>
      <p:ext uri="{BB962C8B-B14F-4D97-AF65-F5344CB8AC3E}">
        <p14:creationId xmlns:p14="http://schemas.microsoft.com/office/powerpoint/2010/main" val="2830105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have been using Renaissance portraits in my classes since 2014</a:t>
            </a:r>
            <a:r>
              <a:rPr lang="en-US" sz="1200" kern="1200" baseline="0" dirty="0">
                <a:solidFill>
                  <a:schemeClr val="tx1"/>
                </a:solidFill>
                <a:effectLst/>
                <a:latin typeface="+mn-lt"/>
                <a:ea typeface="+mn-ea"/>
                <a:cs typeface="+mn-cs"/>
              </a:rPr>
              <a:t> with different purposes; </a:t>
            </a:r>
            <a:r>
              <a:rPr lang="en-US" sz="1200" kern="1200" dirty="0">
                <a:solidFill>
                  <a:schemeClr val="tx1"/>
                </a:solidFill>
                <a:effectLst/>
                <a:latin typeface="+mn-lt"/>
                <a:ea typeface="+mn-ea"/>
                <a:cs typeface="+mn-cs"/>
              </a:rPr>
              <a:t>this time I decided to  use it as a site for experiential learning and  for evoking emotions in the students. I am interested in integrating visual and verbal media in my teaching by using emotions and emotional codes. I decided to teach Italian poetry through some of the Renaissance portraits housed at the Frick Collection, and I focused on the emotions couched in the paintings and those elicited in the students by both the works of art and poetry. Much has been written on the history of emotions: what they are or do, and in which way they are different from affects. Starting in the second half of the twentieth century, the cognitive or constructionist outlook of emotions provides emotions with a cognitive element. Emotions are the result of a process of appraisal and judgment of what is beneficial for an individual and a community. In the social constructionist model, societies and social groups shape, encourage, or discourage certain emotions.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Paolo </a:t>
            </a:r>
            <a:r>
              <a:rPr lang="en-US" sz="1200" kern="1200" dirty="0" err="1">
                <a:solidFill>
                  <a:schemeClr val="tx1"/>
                </a:solidFill>
                <a:effectLst/>
                <a:latin typeface="+mn-lt"/>
                <a:ea typeface="+mn-ea"/>
                <a:cs typeface="+mn-cs"/>
              </a:rPr>
              <a:t>Balboni</a:t>
            </a:r>
            <a:r>
              <a:rPr lang="en-US" sz="1200" kern="1200" dirty="0">
                <a:solidFill>
                  <a:schemeClr val="tx1"/>
                </a:solidFill>
                <a:effectLst/>
                <a:latin typeface="+mn-lt"/>
                <a:ea typeface="+mn-ea"/>
                <a:cs typeface="+mn-cs"/>
              </a:rPr>
              <a:t> writes about the model of the “stimulus appraisal” in which emotions are fundamental to motivate the acquisition of new ideas. Elements of the social constructionist model described earlier appear among the motivations that </a:t>
            </a:r>
            <a:r>
              <a:rPr lang="en-US" sz="1200" kern="1200" dirty="0" err="1">
                <a:solidFill>
                  <a:schemeClr val="tx1"/>
                </a:solidFill>
                <a:effectLst/>
                <a:latin typeface="+mn-lt"/>
                <a:ea typeface="+mn-ea"/>
                <a:cs typeface="+mn-cs"/>
              </a:rPr>
              <a:t>Balboni</a:t>
            </a:r>
            <a:r>
              <a:rPr lang="en-US" sz="1200" kern="1200" dirty="0">
                <a:solidFill>
                  <a:schemeClr val="tx1"/>
                </a:solidFill>
                <a:effectLst/>
                <a:latin typeface="+mn-lt"/>
                <a:ea typeface="+mn-ea"/>
                <a:cs typeface="+mn-cs"/>
              </a:rPr>
              <a:t> lists as the selecting criteria used by the brain to choose what it wants to learn. What our brain learns and how it responds should not imperil the perception that humans have of themselves or their social image, that is, is should be emotionally and socially acceptable (9).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After the first</a:t>
            </a:r>
            <a:r>
              <a:rPr lang="en-US" sz="1200" kern="1200" baseline="0" dirty="0">
                <a:solidFill>
                  <a:schemeClr val="tx1"/>
                </a:solidFill>
                <a:effectLst/>
                <a:latin typeface="+mn-lt"/>
                <a:ea typeface="+mn-ea"/>
                <a:cs typeface="+mn-cs"/>
              </a:rPr>
              <a:t> class conducted in person, where I explained what I wanted the students to do, t</a:t>
            </a:r>
            <a:r>
              <a:rPr lang="en-US" sz="1200" kern="1200" dirty="0">
                <a:solidFill>
                  <a:schemeClr val="tx1"/>
                </a:solidFill>
                <a:effectLst/>
                <a:latin typeface="+mn-lt"/>
                <a:ea typeface="+mn-ea"/>
                <a:cs typeface="+mn-cs"/>
              </a:rPr>
              <a:t>he following four classes</a:t>
            </a:r>
            <a:r>
              <a:rPr lang="en-US" sz="1200" kern="1200" baseline="0" dirty="0">
                <a:solidFill>
                  <a:schemeClr val="tx1"/>
                </a:solidFill>
                <a:effectLst/>
                <a:latin typeface="+mn-lt"/>
                <a:ea typeface="+mn-ea"/>
                <a:cs typeface="+mn-cs"/>
              </a:rPr>
              <a:t> were conducted remotely, through the platform </a:t>
            </a:r>
            <a:r>
              <a:rPr lang="en-US" sz="1200" kern="1200" baseline="0" dirty="0" err="1">
                <a:solidFill>
                  <a:schemeClr val="tx1"/>
                </a:solidFill>
                <a:effectLst/>
                <a:latin typeface="+mn-lt"/>
                <a:ea typeface="+mn-ea"/>
                <a:cs typeface="+mn-cs"/>
              </a:rPr>
              <a:t>BlackBoard</a:t>
            </a:r>
            <a:r>
              <a:rPr lang="en-US" sz="1200" kern="1200" baseline="0" dirty="0">
                <a:solidFill>
                  <a:schemeClr val="tx1"/>
                </a:solidFill>
                <a:effectLst/>
                <a:latin typeface="+mn-lt"/>
                <a:ea typeface="+mn-ea"/>
                <a:cs typeface="+mn-cs"/>
              </a:rPr>
              <a:t>. I gave students weekly assignments for which I offered regular feedback through BB. Between the third and the fourth class we visited the Frick Collection.</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baseline="0" dirty="0">
                <a:solidFill>
                  <a:schemeClr val="tx1"/>
                </a:solidFill>
                <a:effectLst/>
                <a:latin typeface="+mn-lt"/>
                <a:ea typeface="+mn-ea"/>
                <a:cs typeface="+mn-cs"/>
              </a:rPr>
              <a:t> The remote classes were devoted to the study of the Renaissance portrait, and I chose the Frick Collection as the ideal institution for our exploration—CUNY students enter for free, it is only a few blocks from Hunter College, and it has an outstanding collection of Renaissance portraits, some of the most notable housed in the Living Hall of the museum.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4A86A9F-E568-C54A-A0F4-730109925EE0}" type="slidenum">
              <a:rPr lang="en-US" smtClean="0"/>
              <a:t>3</a:t>
            </a:fld>
            <a:endParaRPr lang="en-US"/>
          </a:p>
        </p:txBody>
      </p:sp>
    </p:spTree>
    <p:extLst>
      <p:ext uri="{BB962C8B-B14F-4D97-AF65-F5344CB8AC3E}">
        <p14:creationId xmlns:p14="http://schemas.microsoft.com/office/powerpoint/2010/main" val="80773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rPr>
              <a:t>For</a:t>
            </a:r>
            <a:r>
              <a:rPr lang="en-US" sz="1200" kern="1200" baseline="0" dirty="0">
                <a:solidFill>
                  <a:schemeClr val="tx1"/>
                </a:solidFill>
                <a:effectLst/>
              </a:rPr>
              <a:t> many of the classes I divided the assignments in two sections—cognitive and creative.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rPr>
              <a:t>For instance, for the first assignment, I asked the students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baseline="0" dirty="0">
                <a:solidFill>
                  <a:schemeClr val="tx1"/>
                </a:solidFill>
                <a:effectLst/>
              </a:rPr>
              <a:t> to </a:t>
            </a:r>
            <a:r>
              <a:rPr lang="en-US" sz="1200" kern="1200" dirty="0">
                <a:solidFill>
                  <a:schemeClr val="tx1"/>
                </a:solidFill>
                <a:effectLst/>
              </a:rPr>
              <a:t>read online of the webpage Italian Renaissance Learning Resources (Oxford UP and the National Gallery of Art) “Portraiture” The Renaissance Portrait: and “Presentation of Self and Family in the Home”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Study the rhetorical figure of the </a:t>
            </a:r>
            <a:r>
              <a:rPr lang="en-US" sz="1200" kern="1200" dirty="0" err="1">
                <a:solidFill>
                  <a:schemeClr val="tx1"/>
                </a:solidFill>
                <a:effectLst/>
                <a:latin typeface="+mn-lt"/>
                <a:ea typeface="+mn-ea"/>
                <a:cs typeface="+mn-cs"/>
              </a:rPr>
              <a:t>ekphrasis</a:t>
            </a:r>
            <a:r>
              <a:rPr lang="en-US" sz="1200" kern="1200" dirty="0">
                <a:solidFill>
                  <a:schemeClr val="tx1"/>
                </a:solidFill>
                <a:effectLst/>
                <a:latin typeface="+mn-lt"/>
                <a:ea typeface="+mn-ea"/>
                <a:cs typeface="+mn-cs"/>
              </a:rPr>
              <a:t> on a dictionary of rhetoric that I found</a:t>
            </a:r>
            <a:r>
              <a:rPr lang="en-US" sz="1200" kern="1200" baseline="0" dirty="0">
                <a:solidFill>
                  <a:schemeClr val="tx1"/>
                </a:solidFill>
                <a:effectLst/>
                <a:latin typeface="+mn-lt"/>
                <a:ea typeface="+mn-ea"/>
                <a:cs typeface="+mn-cs"/>
              </a:rPr>
              <a:t> online</a:t>
            </a:r>
            <a:endParaRPr lang="en-US" sz="1200" kern="1200" dirty="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Read  3 of Calvino’s </a:t>
            </a:r>
            <a:r>
              <a:rPr lang="en-US" sz="1200" i="1" dirty="0">
                <a:latin typeface="Bodoni 72 Book"/>
                <a:cs typeface="Bodoni 72 Book"/>
              </a:rPr>
              <a:t>Six Memos for the Next </a:t>
            </a:r>
            <a:r>
              <a:rPr lang="en-US" sz="1200" i="1" dirty="0" err="1">
                <a:latin typeface="Bodoni 72 Book"/>
                <a:cs typeface="Bodoni 72 Book"/>
              </a:rPr>
              <a:t>Millenium</a:t>
            </a:r>
            <a:r>
              <a:rPr lang="en-US" sz="1200" i="1" dirty="0">
                <a:latin typeface="Bodoni 72 Book"/>
                <a:cs typeface="Bodoni 72 Book"/>
              </a:rPr>
              <a:t> </a:t>
            </a:r>
            <a:r>
              <a:rPr lang="en-US" sz="1200" i="0" dirty="0">
                <a:latin typeface="Bodoni 72 Book"/>
                <a:cs typeface="Bodoni 72 Book"/>
              </a:rPr>
              <a:t>on how to read (and write) effectively</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i="0" dirty="0">
                <a:latin typeface="Bodoni 72 Book"/>
                <a:cs typeface="Bodoni 72 Book"/>
              </a:rPr>
              <a:t>The first creative written report</a:t>
            </a:r>
            <a:r>
              <a:rPr lang="en-US" sz="1200" i="0" baseline="0" dirty="0">
                <a:latin typeface="Bodoni 72 Book"/>
                <a:cs typeface="Bodoni 72 Book"/>
              </a:rPr>
              <a:t> consisted in </a:t>
            </a:r>
            <a:r>
              <a:rPr lang="en-US" sz="1200" i="0" dirty="0">
                <a:latin typeface="Bodoni 72 Book"/>
                <a:cs typeface="Bodoni 72 Book"/>
              </a:rPr>
              <a:t> using what students</a:t>
            </a:r>
            <a:r>
              <a:rPr lang="en-US" sz="1200" i="0" baseline="0" dirty="0">
                <a:latin typeface="Bodoni 72 Book"/>
                <a:cs typeface="Bodoni 72 Book"/>
              </a:rPr>
              <a:t> </a:t>
            </a:r>
            <a:r>
              <a:rPr lang="en-US" sz="1200" i="0" dirty="0">
                <a:latin typeface="Bodoni 72 Book"/>
                <a:cs typeface="Bodoni 72 Book"/>
              </a:rPr>
              <a:t>had read online about the</a:t>
            </a:r>
            <a:r>
              <a:rPr lang="en-US" sz="1200" i="0" baseline="0" dirty="0">
                <a:latin typeface="Bodoni 72 Book"/>
                <a:cs typeface="Bodoni 72 Book"/>
              </a:rPr>
              <a:t> Renaissance portrait, and what they learned about </a:t>
            </a:r>
            <a:r>
              <a:rPr lang="en-US" sz="1200" i="0" baseline="0" dirty="0" err="1">
                <a:latin typeface="Bodoni 72 Book"/>
                <a:cs typeface="Bodoni 72 Book"/>
              </a:rPr>
              <a:t>ekphrasis</a:t>
            </a:r>
            <a:r>
              <a:rPr lang="en-US" sz="1200" i="0" baseline="0" dirty="0">
                <a:latin typeface="Bodoni 72 Book"/>
                <a:cs typeface="Bodoni 72 Book"/>
              </a:rPr>
              <a:t> to </a:t>
            </a:r>
            <a:r>
              <a:rPr lang="en-US" sz="1200" i="0" dirty="0">
                <a:latin typeface="Bodoni 72 Book"/>
                <a:cs typeface="Bodoni 72 Book"/>
              </a:rPr>
              <a:t>describe themselves, or another person, as if she/he were portrayed by a Renaissance painter</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i="0" dirty="0">
                <a:latin typeface="Bodoni 72 Book"/>
                <a:cs typeface="Bodoni 72 Book"/>
              </a:rPr>
              <a:t>The results were extremely good. One BA student in</a:t>
            </a:r>
            <a:r>
              <a:rPr lang="en-US" sz="1200" i="0" baseline="0" dirty="0">
                <a:latin typeface="Bodoni 72 Book"/>
                <a:cs typeface="Bodoni 72 Book"/>
              </a:rPr>
              <a:t> particular, Maya, from Taiwan, described herself in third person by using light, shapes, line.  The young woman is described in profile, in the dark, with a small that project a ray of light on her dark hair, and on her face and eyes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i="0" baseline="0" dirty="0">
              <a:latin typeface="Bodoni 72 Book"/>
              <a:cs typeface="Bodoni 72 Book"/>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i="0" baseline="0" dirty="0">
              <a:latin typeface="Bodoni 72 Book"/>
              <a:cs typeface="Bodoni 72 Book"/>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i="0" dirty="0">
              <a:latin typeface="Bodoni 72 Book"/>
              <a:cs typeface="Bodoni 72 Book"/>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i="0" dirty="0">
              <a:latin typeface="Bodoni 72 Book"/>
              <a:cs typeface="Bodoni 72 Book"/>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4A86A9F-E568-C54A-A0F4-730109925EE0}" type="slidenum">
              <a:rPr lang="en-US" smtClean="0"/>
              <a:t>5</a:t>
            </a:fld>
            <a:endParaRPr lang="en-US"/>
          </a:p>
        </p:txBody>
      </p:sp>
    </p:spTree>
    <p:extLst>
      <p:ext uri="{BB962C8B-B14F-4D97-AF65-F5344CB8AC3E}">
        <p14:creationId xmlns:p14="http://schemas.microsoft.com/office/powerpoint/2010/main" val="1022449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For the second assignment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 asked the students  to </a:t>
            </a:r>
            <a:r>
              <a:rPr lang="en-US" sz="1200" kern="1200" baseline="0" dirty="0">
                <a:solidFill>
                  <a:schemeClr val="tx1"/>
                </a:solidFill>
                <a:effectLst/>
                <a:latin typeface="+mn-lt"/>
                <a:ea typeface="+mn-ea"/>
                <a:cs typeface="+mn-cs"/>
              </a:rPr>
              <a:t>go to the Living Hall of the </a:t>
            </a:r>
            <a:r>
              <a:rPr lang="en-US" sz="1200" kern="1200" dirty="0">
                <a:solidFill>
                  <a:schemeClr val="tx1"/>
                </a:solidFill>
                <a:effectLst/>
                <a:latin typeface="+mn-lt"/>
                <a:ea typeface="+mn-ea"/>
                <a:cs typeface="+mn-cs"/>
              </a:rPr>
              <a:t>Frick Collection after having watched a introductory video to the museum available</a:t>
            </a:r>
            <a:r>
              <a:rPr lang="en-US" sz="1200" kern="1200" baseline="0" dirty="0">
                <a:solidFill>
                  <a:schemeClr val="tx1"/>
                </a:solidFill>
                <a:effectLst/>
                <a:latin typeface="+mn-lt"/>
                <a:ea typeface="+mn-ea"/>
                <a:cs typeface="+mn-cs"/>
              </a:rPr>
              <a:t> on its website, and to </a:t>
            </a:r>
            <a:r>
              <a:rPr lang="en-US" sz="1200" kern="1200" dirty="0">
                <a:solidFill>
                  <a:schemeClr val="tx1"/>
                </a:solidFill>
                <a:effectLst/>
                <a:latin typeface="+mn-lt"/>
                <a:ea typeface="+mn-ea"/>
                <a:cs typeface="+mn-cs"/>
              </a:rPr>
              <a:t>choose two of the portraits in the Living Hall, imagining a dialogue between the characters represented in the two paintings.  I also asked them to choose for each character 2 adjectives that represent the emotions that the sitter in the portrait evoked in them.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Several students created a dialogue between</a:t>
            </a:r>
            <a:r>
              <a:rPr lang="en-US" sz="1200" kern="1200" baseline="0" dirty="0">
                <a:solidFill>
                  <a:schemeClr val="tx1"/>
                </a:solidFill>
                <a:effectLst/>
                <a:latin typeface="+mn-lt"/>
                <a:ea typeface="+mn-ea"/>
                <a:cs typeface="+mn-cs"/>
              </a:rPr>
              <a:t> the two paintings by Holbein the Younger of Thomas Moore and and Thomas Cromwell. This exercise allowed them to get acquainted with a very important period of British history and to dramatize it according to their own emotional filters</a:t>
            </a:r>
            <a:endParaRPr lang="en-US" dirty="0"/>
          </a:p>
          <a:p>
            <a:endParaRPr lang="en-US" dirty="0"/>
          </a:p>
        </p:txBody>
      </p:sp>
      <p:sp>
        <p:nvSpPr>
          <p:cNvPr id="4" name="Slide Number Placeholder 3"/>
          <p:cNvSpPr>
            <a:spLocks noGrp="1"/>
          </p:cNvSpPr>
          <p:nvPr>
            <p:ph type="sldNum" sz="quarter" idx="10"/>
          </p:nvPr>
        </p:nvSpPr>
        <p:spPr/>
        <p:txBody>
          <a:bodyPr/>
          <a:lstStyle/>
          <a:p>
            <a:fld id="{04A86A9F-E568-C54A-A0F4-730109925EE0}" type="slidenum">
              <a:rPr lang="en-US" smtClean="0"/>
              <a:t>6</a:t>
            </a:fld>
            <a:endParaRPr lang="en-US"/>
          </a:p>
        </p:txBody>
      </p:sp>
    </p:spTree>
    <p:extLst>
      <p:ext uri="{BB962C8B-B14F-4D97-AF65-F5344CB8AC3E}">
        <p14:creationId xmlns:p14="http://schemas.microsoft.com/office/powerpoint/2010/main" val="1943625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This is what</a:t>
            </a:r>
            <a:r>
              <a:rPr lang="en-US" baseline="0" dirty="0"/>
              <a:t> another BA student, Sara, who is Albanian, wrote about her emotional response to the two paintings before creating a dialogue between the two characters.</a:t>
            </a:r>
          </a:p>
          <a:p>
            <a:pPr marL="171450" indent="-171450">
              <a:buFont typeface="Arial"/>
              <a:buChar char="•"/>
            </a:pPr>
            <a:r>
              <a:rPr lang="en-US" baseline="0" dirty="0"/>
              <a:t>Sara writes that she experienced pain by looking at the portrait of Thomas Moore, while she felt confusion and fear when she looked at the portrait of Thomas Cromwell, probably, she wrote, for the way Holbein painted the man. </a:t>
            </a:r>
            <a:endParaRPr lang="en-US" dirty="0"/>
          </a:p>
        </p:txBody>
      </p:sp>
      <p:sp>
        <p:nvSpPr>
          <p:cNvPr id="4" name="Slide Number Placeholder 3"/>
          <p:cNvSpPr>
            <a:spLocks noGrp="1"/>
          </p:cNvSpPr>
          <p:nvPr>
            <p:ph type="sldNum" sz="quarter" idx="10"/>
          </p:nvPr>
        </p:nvSpPr>
        <p:spPr/>
        <p:txBody>
          <a:bodyPr/>
          <a:lstStyle/>
          <a:p>
            <a:fld id="{04A86A9F-E568-C54A-A0F4-730109925EE0}" type="slidenum">
              <a:rPr lang="en-US" smtClean="0"/>
              <a:t>7</a:t>
            </a:fld>
            <a:endParaRPr lang="en-US"/>
          </a:p>
        </p:txBody>
      </p:sp>
    </p:spTree>
    <p:extLst>
      <p:ext uri="{BB962C8B-B14F-4D97-AF65-F5344CB8AC3E}">
        <p14:creationId xmlns:p14="http://schemas.microsoft.com/office/powerpoint/2010/main" val="1594687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t>In preparation to the class visit of the Frick Collection, I asked the students</a:t>
            </a:r>
            <a:r>
              <a:rPr lang="en-US" baseline="0" dirty="0"/>
              <a:t> to read 2 chapters of </a:t>
            </a:r>
            <a:r>
              <a:rPr lang="en-US" sz="1200" kern="1200" dirty="0">
                <a:solidFill>
                  <a:schemeClr val="tx1"/>
                </a:solidFill>
                <a:effectLst/>
                <a:latin typeface="+mn-lt"/>
                <a:ea typeface="+mn-ea"/>
                <a:cs typeface="+mn-cs"/>
              </a:rPr>
              <a:t>Anne </a:t>
            </a:r>
            <a:r>
              <a:rPr lang="en-US" sz="1200" kern="1200" dirty="0" err="1">
                <a:solidFill>
                  <a:schemeClr val="tx1"/>
                </a:solidFill>
                <a:effectLst/>
                <a:latin typeface="+mn-lt"/>
                <a:ea typeface="+mn-ea"/>
                <a:cs typeface="+mn-cs"/>
              </a:rPr>
              <a:t>Higgonnet’s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 Museum of One’s Own</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Private Collecting, Public Gifts. </a:t>
            </a:r>
            <a:r>
              <a:rPr lang="en-US" sz="1200" kern="1200" baseline="0" dirty="0">
                <a:solidFill>
                  <a:schemeClr val="tx1"/>
                </a:solidFill>
                <a:effectLst/>
                <a:latin typeface="+mn-lt"/>
                <a:ea typeface="+mn-ea"/>
                <a:cs typeface="+mn-cs"/>
              </a:rPr>
              <a:t>on private collections turned in public spaces, and to study the lives and works of at least two of the authors whose paintings are featured in the Living Hall.</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baseline="0" dirty="0">
                <a:solidFill>
                  <a:schemeClr val="tx1"/>
                </a:solidFill>
                <a:effectLst/>
                <a:latin typeface="+mn-lt"/>
                <a:ea typeface="+mn-ea"/>
                <a:cs typeface="+mn-cs"/>
              </a:rPr>
              <a:t>Once in the museum, we spent more than an hour observing the two paintings by Titian with the help of Caitlin </a:t>
            </a:r>
            <a:r>
              <a:rPr lang="en-US" sz="1200" kern="1200" baseline="0" dirty="0" err="1">
                <a:solidFill>
                  <a:schemeClr val="tx1"/>
                </a:solidFill>
                <a:effectLst/>
                <a:latin typeface="+mn-lt"/>
                <a:ea typeface="+mn-ea"/>
                <a:cs typeface="+mn-cs"/>
              </a:rPr>
              <a:t>Hanningson</a:t>
            </a:r>
            <a:r>
              <a:rPr lang="en-US" sz="1200" kern="1200" baseline="0" dirty="0">
                <a:solidFill>
                  <a:schemeClr val="tx1"/>
                </a:solidFill>
                <a:effectLst/>
                <a:latin typeface="+mn-lt"/>
                <a:ea typeface="+mn-ea"/>
                <a:cs typeface="+mn-cs"/>
              </a:rPr>
              <a:t>, an extremely knowledgeable staff member of the Education Department at the museum. The students made extremely interesting observations of the two portraits, which were  based on the knowledge they had acquired in the previous classes, their direct observation of the paintings, and the “close look”  method performed by Caitlin and created by Rika </a:t>
            </a:r>
            <a:r>
              <a:rPr lang="en-US" sz="1200" kern="1200" baseline="0" dirty="0" err="1">
                <a:solidFill>
                  <a:schemeClr val="tx1"/>
                </a:solidFill>
                <a:effectLst/>
                <a:latin typeface="+mn-lt"/>
                <a:ea typeface="+mn-ea"/>
                <a:cs typeface="+mn-cs"/>
              </a:rPr>
              <a:t>Burnhaum</a:t>
            </a:r>
            <a:r>
              <a:rPr lang="en-US" sz="1200" kern="1200" baseline="0" dirty="0">
                <a:solidFill>
                  <a:schemeClr val="tx1"/>
                </a:solidFill>
                <a:effectLst/>
                <a:latin typeface="+mn-lt"/>
                <a:ea typeface="+mn-ea"/>
                <a:cs typeface="+mn-cs"/>
              </a:rPr>
              <a: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baseline="0" dirty="0">
                <a:solidFill>
                  <a:schemeClr val="tx1"/>
                </a:solidFill>
                <a:effectLst/>
                <a:latin typeface="+mn-lt"/>
                <a:ea typeface="+mn-ea"/>
                <a:cs typeface="+mn-cs"/>
              </a:rPr>
              <a:t>The students’ appreciation of colors, shapes, forms, lines, and light, which constitute the “visual” vocabulary of a painting, allowed them to better express their emotions vis-à-vis the character in the painting and the emotions that they thought the character was supposed to evoke, which often are not the same.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baseline="0" dirty="0">
                <a:solidFill>
                  <a:schemeClr val="tx1"/>
                </a:solidFill>
                <a:effectLst/>
                <a:latin typeface="+mn-lt"/>
                <a:ea typeface="+mn-ea"/>
                <a:cs typeface="+mn-cs"/>
              </a:rPr>
              <a:t>Also, the visit created a strong sense of community, which was evident when several classmates decided to continue the visit of the museum together</a:t>
            </a:r>
          </a:p>
        </p:txBody>
      </p:sp>
      <p:sp>
        <p:nvSpPr>
          <p:cNvPr id="4" name="Slide Number Placeholder 3"/>
          <p:cNvSpPr>
            <a:spLocks noGrp="1"/>
          </p:cNvSpPr>
          <p:nvPr>
            <p:ph type="sldNum" sz="quarter" idx="10"/>
          </p:nvPr>
        </p:nvSpPr>
        <p:spPr/>
        <p:txBody>
          <a:bodyPr/>
          <a:lstStyle/>
          <a:p>
            <a:fld id="{04A86A9F-E568-C54A-A0F4-730109925EE0}" type="slidenum">
              <a:rPr lang="en-US" smtClean="0"/>
              <a:t>8</a:t>
            </a:fld>
            <a:endParaRPr lang="en-US"/>
          </a:p>
        </p:txBody>
      </p:sp>
    </p:spTree>
    <p:extLst>
      <p:ext uri="{BB962C8B-B14F-4D97-AF65-F5344CB8AC3E}">
        <p14:creationId xmlns:p14="http://schemas.microsoft.com/office/powerpoint/2010/main" val="1166514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the visit to the  Frick, </a:t>
            </a:r>
            <a:r>
              <a:rPr lang="en-US" sz="1200" kern="1200" baseline="0" dirty="0">
                <a:solidFill>
                  <a:schemeClr val="tx1"/>
                </a:solidFill>
                <a:effectLst/>
                <a:latin typeface="+mn-lt"/>
                <a:ea typeface="+mn-ea"/>
                <a:cs typeface="+mn-cs"/>
              </a:rPr>
              <a:t> I introduced Italian poems, from 13</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c. Francesco </a:t>
            </a:r>
            <a:r>
              <a:rPr lang="en-US" sz="1200" kern="1200" baseline="0" dirty="0" err="1">
                <a:solidFill>
                  <a:schemeClr val="tx1"/>
                </a:solidFill>
                <a:effectLst/>
                <a:latin typeface="+mn-lt"/>
                <a:ea typeface="+mn-ea"/>
                <a:cs typeface="+mn-cs"/>
              </a:rPr>
              <a:t>D’Assisi</a:t>
            </a:r>
            <a:r>
              <a:rPr lang="en-US" sz="1200" kern="1200" baseline="0" dirty="0">
                <a:solidFill>
                  <a:schemeClr val="tx1"/>
                </a:solidFill>
                <a:effectLst/>
                <a:latin typeface="+mn-lt"/>
                <a:ea typeface="+mn-ea"/>
                <a:cs typeface="+mn-cs"/>
              </a:rPr>
              <a:t> </a:t>
            </a:r>
            <a:r>
              <a:rPr lang="en-US" sz="1200" i="1" kern="1200" baseline="0" dirty="0" err="1">
                <a:solidFill>
                  <a:schemeClr val="tx1"/>
                </a:solidFill>
                <a:effectLst/>
                <a:latin typeface="+mn-lt"/>
                <a:ea typeface="+mn-ea"/>
                <a:cs typeface="+mn-cs"/>
              </a:rPr>
              <a:t>Cantico</a:t>
            </a:r>
            <a:r>
              <a:rPr lang="en-US" sz="1200" i="1" kern="1200" baseline="0" dirty="0">
                <a:solidFill>
                  <a:schemeClr val="tx1"/>
                </a:solidFill>
                <a:effectLst/>
                <a:latin typeface="+mn-lt"/>
                <a:ea typeface="+mn-ea"/>
                <a:cs typeface="+mn-cs"/>
              </a:rPr>
              <a:t> </a:t>
            </a:r>
            <a:r>
              <a:rPr lang="en-US" sz="1200" i="1" kern="1200" baseline="0" dirty="0" err="1">
                <a:solidFill>
                  <a:schemeClr val="tx1"/>
                </a:solidFill>
                <a:effectLst/>
                <a:latin typeface="+mn-lt"/>
                <a:ea typeface="+mn-ea"/>
                <a:cs typeface="+mn-cs"/>
              </a:rPr>
              <a:t>delle</a:t>
            </a:r>
            <a:r>
              <a:rPr lang="en-US" sz="1200" i="1" kern="1200" baseline="0" dirty="0">
                <a:solidFill>
                  <a:schemeClr val="tx1"/>
                </a:solidFill>
                <a:effectLst/>
                <a:latin typeface="+mn-lt"/>
                <a:ea typeface="+mn-ea"/>
                <a:cs typeface="+mn-cs"/>
              </a:rPr>
              <a:t> creature</a:t>
            </a:r>
            <a:r>
              <a:rPr lang="en-US" sz="1200" kern="1200" baseline="0" dirty="0">
                <a:solidFill>
                  <a:schemeClr val="tx1"/>
                </a:solidFill>
                <a:effectLst/>
                <a:latin typeface="+mn-lt"/>
                <a:ea typeface="+mn-ea"/>
                <a:cs typeface="+mn-cs"/>
              </a:rPr>
              <a:t> to </a:t>
            </a:r>
            <a:r>
              <a:rPr lang="it-IT" sz="1200" kern="1200" dirty="0">
                <a:solidFill>
                  <a:schemeClr val="tx1"/>
                </a:solidFill>
                <a:effectLst/>
                <a:latin typeface="+mn-lt"/>
                <a:ea typeface="+mn-ea"/>
                <a:cs typeface="+mn-cs"/>
              </a:rPr>
              <a:t>Bianca Maria </a:t>
            </a:r>
            <a:r>
              <a:rPr lang="it-IT" sz="1200" kern="1200" dirty="0" err="1">
                <a:solidFill>
                  <a:schemeClr val="tx1"/>
                </a:solidFill>
                <a:effectLst/>
                <a:latin typeface="+mn-lt"/>
                <a:ea typeface="+mn-ea"/>
                <a:cs typeface="+mn-cs"/>
              </a:rPr>
              <a:t>Frabotta’s</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Elogio del fuoco</a:t>
            </a:r>
            <a:r>
              <a:rPr lang="it-IT" sz="1200" i="0" kern="1200" dirty="0">
                <a:solidFill>
                  <a:schemeClr val="tx1"/>
                </a:solidFill>
                <a:effectLst/>
                <a:latin typeface="+mn-lt"/>
                <a:ea typeface="+mn-ea"/>
                <a:cs typeface="+mn-cs"/>
              </a:rPr>
              <a:t>,</a:t>
            </a:r>
            <a:r>
              <a:rPr lang="it-IT" sz="1200" i="0" kern="1200" baseline="0" dirty="0">
                <a:solidFill>
                  <a:schemeClr val="tx1"/>
                </a:solidFill>
                <a:effectLst/>
                <a:latin typeface="+mn-lt"/>
                <a:ea typeface="+mn-ea"/>
                <a:cs typeface="+mn-cs"/>
              </a:rPr>
              <a:t> </a:t>
            </a:r>
            <a:r>
              <a:rPr lang="it-IT" sz="1200" i="0" kern="1200" baseline="0" dirty="0" err="1">
                <a:solidFill>
                  <a:schemeClr val="tx1"/>
                </a:solidFill>
                <a:effectLst/>
                <a:latin typeface="+mn-lt"/>
                <a:ea typeface="+mn-ea"/>
                <a:cs typeface="+mn-cs"/>
              </a:rPr>
              <a:t>published</a:t>
            </a:r>
            <a:r>
              <a:rPr lang="it-IT" sz="1200" i="0" kern="1200" baseline="0" dirty="0">
                <a:solidFill>
                  <a:schemeClr val="tx1"/>
                </a:solidFill>
                <a:effectLst/>
                <a:latin typeface="+mn-lt"/>
                <a:ea typeface="+mn-ea"/>
                <a:cs typeface="+mn-cs"/>
              </a:rPr>
              <a:t> in 2009. I </a:t>
            </a:r>
            <a:r>
              <a:rPr lang="it-IT" sz="1200" i="0" kern="1200" baseline="0" dirty="0" err="1">
                <a:solidFill>
                  <a:schemeClr val="tx1"/>
                </a:solidFill>
                <a:effectLst/>
                <a:latin typeface="+mn-lt"/>
                <a:ea typeface="+mn-ea"/>
                <a:cs typeface="+mn-cs"/>
              </a:rPr>
              <a:t>asked</a:t>
            </a:r>
            <a:r>
              <a:rPr lang="it-IT" sz="1200" i="0" kern="1200" baseline="0" dirty="0">
                <a:solidFill>
                  <a:schemeClr val="tx1"/>
                </a:solidFill>
                <a:effectLst/>
                <a:latin typeface="+mn-lt"/>
                <a:ea typeface="+mn-ea"/>
                <a:cs typeface="+mn-cs"/>
              </a:rPr>
              <a:t> the </a:t>
            </a:r>
            <a:r>
              <a:rPr lang="it-IT" sz="1200" i="0" kern="1200" baseline="0" dirty="0" err="1">
                <a:solidFill>
                  <a:schemeClr val="tx1"/>
                </a:solidFill>
                <a:effectLst/>
                <a:latin typeface="+mn-lt"/>
                <a:ea typeface="+mn-ea"/>
                <a:cs typeface="+mn-cs"/>
              </a:rPr>
              <a:t>students</a:t>
            </a:r>
            <a:r>
              <a:rPr lang="it-IT" sz="1200" i="0" kern="1200" baseline="0" dirty="0">
                <a:solidFill>
                  <a:schemeClr val="tx1"/>
                </a:solidFill>
                <a:effectLst/>
                <a:latin typeface="+mn-lt"/>
                <a:ea typeface="+mn-ea"/>
                <a:cs typeface="+mn-cs"/>
              </a:rPr>
              <a:t> to </a:t>
            </a:r>
            <a:r>
              <a:rPr lang="en-US" sz="1200" i="0" kern="1200" baseline="0" dirty="0">
                <a:solidFill>
                  <a:schemeClr val="tx1"/>
                </a:solidFill>
                <a:effectLst/>
                <a:latin typeface="+mn-lt"/>
                <a:ea typeface="+mn-ea"/>
                <a:cs typeface="+mn-cs"/>
              </a:rPr>
              <a:t>c</a:t>
            </a:r>
            <a:r>
              <a:rPr lang="en-US" sz="1200" kern="1200" dirty="0">
                <a:solidFill>
                  <a:schemeClr val="tx1"/>
                </a:solidFill>
                <a:effectLst/>
                <a:latin typeface="+mn-lt"/>
                <a:ea typeface="+mn-ea"/>
                <a:cs typeface="+mn-cs"/>
              </a:rPr>
              <a:t>hoose two poems from the selection,</a:t>
            </a:r>
            <a:r>
              <a:rPr lang="en-US" sz="1200" kern="1200" baseline="0" dirty="0">
                <a:solidFill>
                  <a:schemeClr val="tx1"/>
                </a:solidFill>
                <a:effectLst/>
                <a:latin typeface="+mn-lt"/>
                <a:ea typeface="+mn-ea"/>
                <a:cs typeface="+mn-cs"/>
              </a:rPr>
              <a:t> and to formulate in writing</a:t>
            </a:r>
          </a:p>
          <a:p>
            <a:pPr marL="171450" indent="-171450">
              <a:buFont typeface="Arial"/>
              <a:buChar char="•"/>
            </a:pPr>
            <a:r>
              <a:rPr lang="en-US" sz="1200" kern="1200" dirty="0">
                <a:solidFill>
                  <a:schemeClr val="tx1"/>
                </a:solidFill>
                <a:effectLst/>
                <a:latin typeface="+mn-lt"/>
                <a:ea typeface="+mn-ea"/>
                <a:cs typeface="+mn-cs"/>
              </a:rPr>
              <a:t>which emotions the poems they read evoke in them.</a:t>
            </a:r>
          </a:p>
          <a:p>
            <a:pPr marL="171450" indent="-171450">
              <a:buFont typeface="Arial"/>
              <a:buChar char="•"/>
            </a:pPr>
            <a:r>
              <a:rPr lang="en-US" sz="1200" kern="1200" dirty="0">
                <a:solidFill>
                  <a:schemeClr val="tx1"/>
                </a:solidFill>
                <a:effectLst/>
                <a:latin typeface="+mn-lt"/>
                <a:ea typeface="+mn-ea"/>
                <a:cs typeface="+mn-cs"/>
              </a:rPr>
              <a:t>How is the experience</a:t>
            </a:r>
            <a:r>
              <a:rPr lang="en-US" sz="1200" kern="1200" baseline="0" dirty="0">
                <a:solidFill>
                  <a:schemeClr val="tx1"/>
                </a:solidFill>
                <a:effectLst/>
                <a:latin typeface="+mn-lt"/>
                <a:ea typeface="+mn-ea"/>
                <a:cs typeface="+mn-cs"/>
              </a:rPr>
              <a:t> of feeling emotions while reading a poem different </a:t>
            </a:r>
            <a:r>
              <a:rPr lang="en-US" sz="1200" kern="1200" dirty="0">
                <a:solidFill>
                  <a:schemeClr val="tx1"/>
                </a:solidFill>
                <a:effectLst/>
                <a:latin typeface="+mn-lt"/>
                <a:ea typeface="+mn-ea"/>
                <a:cs typeface="+mn-cs"/>
              </a:rPr>
              <a:t>from those that they felt while watching a painting?</a:t>
            </a:r>
          </a:p>
          <a:p>
            <a:pPr marL="171450" indent="-171450">
              <a:buFont typeface="Arial"/>
              <a:buChar char="•"/>
            </a:pPr>
            <a:endParaRPr lang="en-US" sz="1200" kern="1200" dirty="0">
              <a:solidFill>
                <a:schemeClr val="tx1"/>
              </a:solidFill>
              <a:effectLst/>
              <a:latin typeface="+mn-lt"/>
              <a:ea typeface="+mn-ea"/>
              <a:cs typeface="+mn-cs"/>
            </a:endParaRPr>
          </a:p>
          <a:p>
            <a:pPr marL="0" indent="0">
              <a:buFont typeface="Arial"/>
              <a:buNone/>
            </a:pPr>
            <a:r>
              <a:rPr lang="en-US" sz="1200" kern="1200" dirty="0">
                <a:solidFill>
                  <a:schemeClr val="tx1"/>
                </a:solidFill>
                <a:effectLst/>
                <a:latin typeface="+mn-lt"/>
                <a:ea typeface="+mn-ea"/>
                <a:cs typeface="+mn-cs"/>
              </a:rPr>
              <a:t>I also invited the students to choose one of the paintings from the Living Hall of the Frick Collection and place it in dialogue with one of the poems they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read,</a:t>
            </a:r>
            <a:r>
              <a:rPr lang="en-US" sz="1200" kern="1200" baseline="0" dirty="0">
                <a:solidFill>
                  <a:schemeClr val="tx1"/>
                </a:solidFill>
                <a:effectLst/>
                <a:latin typeface="+mn-lt"/>
                <a:ea typeface="+mn-ea"/>
                <a:cs typeface="+mn-cs"/>
              </a:rPr>
              <a:t> keeping in mind the different way emotions are experienced in front of a painting or while reading a poem. </a:t>
            </a:r>
            <a:r>
              <a:rPr lang="en-US" sz="1200" kern="1200" dirty="0">
                <a:solidFill>
                  <a:schemeClr val="tx1"/>
                </a:solidFill>
                <a:effectLst/>
                <a:latin typeface="+mn-lt"/>
                <a:ea typeface="+mn-ea"/>
                <a:cs typeface="+mn-cs"/>
              </a:rPr>
              <a:t>Does the difference have to do with the different language the two media use, I proposed, or with something else?</a:t>
            </a:r>
          </a:p>
          <a:p>
            <a:pPr marL="171450" indent="-171450">
              <a:buFont typeface="Arial"/>
              <a:buChar char="•"/>
            </a:pPr>
            <a:r>
              <a:rPr lang="en-US" sz="1200" kern="1200" dirty="0">
                <a:solidFill>
                  <a:schemeClr val="tx1"/>
                </a:solidFill>
                <a:effectLst/>
                <a:latin typeface="+mn-lt"/>
                <a:ea typeface="+mn-ea"/>
                <a:cs typeface="+mn-cs"/>
              </a:rPr>
              <a:t>One MA student, Victoria</a:t>
            </a:r>
            <a:r>
              <a:rPr lang="en-US" sz="1200" kern="1200" baseline="0" dirty="0">
                <a:solidFill>
                  <a:schemeClr val="tx1"/>
                </a:solidFill>
                <a:effectLst/>
                <a:latin typeface="+mn-lt"/>
                <a:ea typeface="+mn-ea"/>
                <a:cs typeface="+mn-cs"/>
              </a:rPr>
              <a:t> chose this poem and this portrait and these are some of the reflections she wrote: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4A86A9F-E568-C54A-A0F4-730109925EE0}" type="slidenum">
              <a:rPr lang="en-US" smtClean="0"/>
              <a:t>9</a:t>
            </a:fld>
            <a:endParaRPr lang="en-US"/>
          </a:p>
        </p:txBody>
      </p:sp>
    </p:spTree>
    <p:extLst>
      <p:ext uri="{BB962C8B-B14F-4D97-AF65-F5344CB8AC3E}">
        <p14:creationId xmlns:p14="http://schemas.microsoft.com/office/powerpoint/2010/main" val="3486419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Victoria</a:t>
            </a:r>
            <a:r>
              <a:rPr lang="en-US" baseline="0" dirty="0"/>
              <a:t> found a correspondence between the tone of Montale’s poem and the atmosphere of Titian’s portrait of the young man: both seem to be immersed in remembering something; they both seem melancholic But, unlike the young man, the lyric subject lost hope. Therefore, Victoria felt more sadness reading the poem than watching the painting. She concludes by saying that while a painting captures a moment, a poem is able to represent the passing of time and its effects on the reading subject through its structural elements.</a:t>
            </a:r>
            <a:endParaRPr lang="en-US" dirty="0"/>
          </a:p>
        </p:txBody>
      </p:sp>
      <p:sp>
        <p:nvSpPr>
          <p:cNvPr id="4" name="Slide Number Placeholder 3"/>
          <p:cNvSpPr>
            <a:spLocks noGrp="1"/>
          </p:cNvSpPr>
          <p:nvPr>
            <p:ph type="sldNum" sz="quarter" idx="10"/>
          </p:nvPr>
        </p:nvSpPr>
        <p:spPr/>
        <p:txBody>
          <a:bodyPr/>
          <a:lstStyle/>
          <a:p>
            <a:fld id="{04A86A9F-E568-C54A-A0F4-730109925EE0}" type="slidenum">
              <a:rPr lang="en-US" smtClean="0"/>
              <a:t>10</a:t>
            </a:fld>
            <a:endParaRPr lang="en-US"/>
          </a:p>
        </p:txBody>
      </p:sp>
    </p:spTree>
    <p:extLst>
      <p:ext uri="{BB962C8B-B14F-4D97-AF65-F5344CB8AC3E}">
        <p14:creationId xmlns:p14="http://schemas.microsoft.com/office/powerpoint/2010/main" val="4255274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160770" name="Group 2"/>
          <p:cNvGrpSpPr>
            <a:grpSpLocks/>
          </p:cNvGrpSpPr>
          <p:nvPr/>
        </p:nvGrpSpPr>
        <p:grpSpPr bwMode="auto">
          <a:xfrm>
            <a:off x="-498475" y="1311275"/>
            <a:ext cx="10429875" cy="5908675"/>
            <a:chOff x="-313" y="824"/>
            <a:chExt cx="6570" cy="3722"/>
          </a:xfrm>
        </p:grpSpPr>
        <p:sp>
          <p:nvSpPr>
            <p:cNvPr id="160771"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p>
          </p:txBody>
        </p:sp>
        <p:sp>
          <p:nvSpPr>
            <p:cNvPr id="160772"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p>
          </p:txBody>
        </p:sp>
        <p:sp>
          <p:nvSpPr>
            <p:cNvPr id="160773"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p>
          </p:txBody>
        </p:sp>
        <p:sp>
          <p:nvSpPr>
            <p:cNvPr id="160774"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p>
          </p:txBody>
        </p:sp>
        <p:sp>
          <p:nvSpPr>
            <p:cNvPr id="160775"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p>
          </p:txBody>
        </p:sp>
        <p:sp>
          <p:nvSpPr>
            <p:cNvPr id="160776"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p>
          </p:txBody>
        </p:sp>
        <p:sp>
          <p:nvSpPr>
            <p:cNvPr id="160777"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p>
          </p:txBody>
        </p:sp>
        <p:sp>
          <p:nvSpPr>
            <p:cNvPr id="160778"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p>
          </p:txBody>
        </p:sp>
        <p:sp>
          <p:nvSpPr>
            <p:cNvPr id="160779"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p>
          </p:txBody>
        </p:sp>
        <p:sp>
          <p:nvSpPr>
            <p:cNvPr id="160780"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p>
          </p:txBody>
        </p:sp>
        <p:sp>
          <p:nvSpPr>
            <p:cNvPr id="160781"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p>
          </p:txBody>
        </p:sp>
        <p:sp>
          <p:nvSpPr>
            <p:cNvPr id="160782"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p>
          </p:txBody>
        </p:sp>
        <p:sp>
          <p:nvSpPr>
            <p:cNvPr id="160783"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p>
          </p:txBody>
        </p:sp>
        <p:sp>
          <p:nvSpPr>
            <p:cNvPr id="160784"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p>
          </p:txBody>
        </p:sp>
        <p:sp>
          <p:nvSpPr>
            <p:cNvPr id="160785"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vert="eaVert"/>
            <a:lstStyle/>
            <a:p>
              <a:pPr algn="ctr" eaLnBrk="1" hangingPunct="1"/>
              <a:endParaRPr lang="en-US"/>
            </a:p>
          </p:txBody>
        </p:sp>
        <p:sp>
          <p:nvSpPr>
            <p:cNvPr id="160786"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vert="eaVert"/>
            <a:lstStyle/>
            <a:p>
              <a:pPr algn="ctr" eaLnBrk="1" hangingPunct="1"/>
              <a:endParaRPr lang="en-US"/>
            </a:p>
          </p:txBody>
        </p:sp>
        <p:sp>
          <p:nvSpPr>
            <p:cNvPr id="160787"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lgn="ctr" eaLnBrk="1" hangingPunct="1"/>
              <a:endParaRPr lang="en-US"/>
            </a:p>
          </p:txBody>
        </p:sp>
        <p:sp>
          <p:nvSpPr>
            <p:cNvPr id="160788"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 xmlns:a14="http://schemas.microsoft.com/office/drawing/2010/main" w="9525">
                  <a:solidFill>
                    <a:schemeClr val="accent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lgn="ctr" eaLnBrk="1" hangingPunct="1"/>
              <a:endParaRPr lang="en-US"/>
            </a:p>
          </p:txBody>
        </p:sp>
        <p:sp>
          <p:nvSpPr>
            <p:cNvPr id="160789"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 xmlns:a14="http://schemas.microsoft.com/office/drawing/2010/main" w="9525">
                  <a:solidFill>
                    <a:schemeClr val="accent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lgn="ctr" eaLnBrk="1" hangingPunct="1"/>
              <a:endParaRPr lang="en-US"/>
            </a:p>
          </p:txBody>
        </p:sp>
        <p:sp>
          <p:nvSpPr>
            <p:cNvPr id="160790"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 xmlns:a14="http://schemas.microsoft.com/office/drawing/2010/main" w="9525">
                  <a:solidFill>
                    <a:schemeClr val="hlink"/>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lgn="ctr" eaLnBrk="1" hangingPunct="1"/>
              <a:endParaRPr lang="en-US"/>
            </a:p>
          </p:txBody>
        </p:sp>
        <p:sp>
          <p:nvSpPr>
            <p:cNvPr id="160791"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lgn="ctr" eaLnBrk="1" hangingPunct="1"/>
              <a:endParaRPr lang="en-US"/>
            </a:p>
          </p:txBody>
        </p:sp>
        <p:sp>
          <p:nvSpPr>
            <p:cNvPr id="160792"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lgn="ctr" eaLnBrk="1" hangingPunct="1"/>
              <a:endParaRPr lang="en-US"/>
            </a:p>
          </p:txBody>
        </p:sp>
        <p:sp>
          <p:nvSpPr>
            <p:cNvPr id="160793"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p>
          </p:txBody>
        </p:sp>
        <p:sp>
          <p:nvSpPr>
            <p:cNvPr id="160794"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lgn="ctr" eaLnBrk="1" hangingPunct="1"/>
              <a:endParaRPr lang="en-US"/>
            </a:p>
          </p:txBody>
        </p:sp>
        <p:sp>
          <p:nvSpPr>
            <p:cNvPr id="160795"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lgn="ctr" eaLnBrk="1" hangingPunct="1"/>
              <a:endParaRPr lang="en-US"/>
            </a:p>
          </p:txBody>
        </p:sp>
        <p:sp>
          <p:nvSpPr>
            <p:cNvPr id="160796"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lgn="ctr" eaLnBrk="1" hangingPunct="1"/>
              <a:endParaRPr lang="en-US"/>
            </a:p>
          </p:txBody>
        </p:sp>
        <p:sp>
          <p:nvSpPr>
            <p:cNvPr id="160797"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lgn="ctr" eaLnBrk="1" hangingPunct="1"/>
              <a:endParaRPr lang="en-US"/>
            </a:p>
          </p:txBody>
        </p:sp>
        <p:sp>
          <p:nvSpPr>
            <p:cNvPr id="160798"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p>
          </p:txBody>
        </p:sp>
        <p:sp>
          <p:nvSpPr>
            <p:cNvPr id="160799"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p>
          </p:txBody>
        </p:sp>
        <p:sp>
          <p:nvSpPr>
            <p:cNvPr id="160800"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p>
          </p:txBody>
        </p:sp>
        <p:sp>
          <p:nvSpPr>
            <p:cNvPr id="160801"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p>
          </p:txBody>
        </p:sp>
        <p:sp>
          <p:nvSpPr>
            <p:cNvPr id="160802"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p>
          </p:txBody>
        </p:sp>
        <p:sp>
          <p:nvSpPr>
            <p:cNvPr id="160803"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04"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05"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06"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07"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08"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09"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10"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11"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12"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13"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14"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15"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16"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17"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18"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19"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20"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21"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22"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23"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24"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25"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26"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27"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28"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29"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30"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31"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32"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33"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34"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35"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36"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37"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38"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39"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40"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41"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42"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43"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44"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45"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46"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47"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48"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49"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50"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51"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52"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53"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54"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55"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56"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57"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58"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59"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60"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61"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62"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 xmlns:a14="http://schemas.microsoft.com/office/drawing/2010/main" w="9525">
                  <a:solidFill>
                    <a:schemeClr val="accent2"/>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63"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 xmlns:a14="http://schemas.microsoft.com/office/drawing/2010/main" w="9525">
                  <a:solidFill>
                    <a:schemeClr val="accent2"/>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64"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 xmlns:a14="http://schemas.microsoft.com/office/drawing/2010/main" w="9525">
                  <a:solidFill>
                    <a:schemeClr val="accent2"/>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65"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 xmlns:a14="http://schemas.microsoft.com/office/drawing/2010/main" w="9525">
                  <a:solidFill>
                    <a:schemeClr val="accent2"/>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66"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 xmlns:a14="http://schemas.microsoft.com/office/drawing/2010/main" w="9525">
                  <a:solidFill>
                    <a:schemeClr val="accent2"/>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67"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 xmlns:a14="http://schemas.microsoft.com/office/drawing/2010/main" w="9525">
                  <a:solidFill>
                    <a:schemeClr val="accent2"/>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68"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 xmlns:a14="http://schemas.microsoft.com/office/drawing/2010/main" w="9525">
                  <a:solidFill>
                    <a:schemeClr val="accent2"/>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69"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 xmlns:a14="http://schemas.microsoft.com/office/drawing/2010/main" w="9525">
                  <a:solidFill>
                    <a:schemeClr val="accent2"/>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70"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 xmlns:a14="http://schemas.microsoft.com/office/drawing/2010/main" w="9525">
                  <a:solidFill>
                    <a:schemeClr val="accent2"/>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71"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 xmlns:a14="http://schemas.microsoft.com/office/drawing/2010/main" w="9525">
                  <a:solidFill>
                    <a:schemeClr val="accent2"/>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72"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 xmlns:a14="http://schemas.microsoft.com/office/drawing/2010/main" w="9525">
                  <a:solidFill>
                    <a:schemeClr val="accent2"/>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73"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 xmlns:a14="http://schemas.microsoft.com/office/drawing/2010/main" w="9525">
                  <a:solidFill>
                    <a:schemeClr val="accent2"/>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74"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 xmlns:a14="http://schemas.microsoft.com/office/drawing/2010/main" w="9525">
                  <a:solidFill>
                    <a:schemeClr val="accent2"/>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75"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 xmlns:a14="http://schemas.microsoft.com/office/drawing/2010/main" w="9525">
                  <a:solidFill>
                    <a:schemeClr val="accent2"/>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76"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 xmlns:a14="http://schemas.microsoft.com/office/drawing/2010/main" w="9525">
                  <a:solidFill>
                    <a:schemeClr val="accent2"/>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77"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78"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79"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80"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81"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82"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83"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84"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85"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86"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87"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88"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89"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90"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91"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92"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93"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94"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95"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96"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97"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98"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899"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00"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01"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02"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03"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04"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05"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06"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07"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08"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09"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10"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11"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12"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13"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14"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15"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16"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17"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18"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19"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20"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21"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22"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23"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24"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25"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26"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27"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28"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29"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30"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31"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32"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33"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34"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35"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36"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37"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38"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39"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40"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41"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42"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43"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44"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45"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46"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47"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48"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49"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50"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51"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52"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53"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54"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55"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56"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57"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58"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59"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60"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61"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62"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63"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64"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65"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66"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67"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68"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69"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70"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71"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72"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73"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74"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75"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76"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77"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78"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79"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80"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81"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82"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83"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84"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0985"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160986"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pPr lvl="0"/>
            <a:r>
              <a:rPr lang="en-US" noProof="0"/>
              <a:t>Click to edit Master title style</a:t>
            </a:r>
          </a:p>
        </p:txBody>
      </p:sp>
      <p:sp>
        <p:nvSpPr>
          <p:cNvPr id="160987"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160988" name="Rectangle 220"/>
          <p:cNvSpPr>
            <a:spLocks noGrp="1" noChangeArrowheads="1"/>
          </p:cNvSpPr>
          <p:nvPr>
            <p:ph type="dt" sz="quarter" idx="2"/>
          </p:nvPr>
        </p:nvSpPr>
        <p:spPr/>
        <p:txBody>
          <a:bodyPr/>
          <a:lstStyle>
            <a:lvl1pPr>
              <a:defRPr/>
            </a:lvl1pPr>
          </a:lstStyle>
          <a:p>
            <a:endParaRPr lang="en-US"/>
          </a:p>
        </p:txBody>
      </p:sp>
      <p:sp>
        <p:nvSpPr>
          <p:cNvPr id="160989" name="Rectangle 221"/>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160990" name="Rectangle 222"/>
          <p:cNvSpPr>
            <a:spLocks noGrp="1" noChangeArrowheads="1"/>
          </p:cNvSpPr>
          <p:nvPr>
            <p:ph type="sldNum" sz="quarter" idx="4"/>
          </p:nvPr>
        </p:nvSpPr>
        <p:spPr/>
        <p:txBody>
          <a:bodyPr/>
          <a:lstStyle>
            <a:lvl1pPr>
              <a:defRPr/>
            </a:lvl1pPr>
          </a:lstStyle>
          <a:p>
            <a:fld id="{73B3E888-A5E5-BF48-B1CA-C92D253E757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E585217-A36C-6948-B2E9-17897A70E953}" type="slidenum">
              <a:rPr lang="en-US"/>
              <a:pPr/>
              <a:t>‹#›</a:t>
            </a:fld>
            <a:endParaRPr lang="en-US"/>
          </a:p>
        </p:txBody>
      </p:sp>
      <p:sp>
        <p:nvSpPr>
          <p:cNvPr id="5" name="Date Placeholder 4"/>
          <p:cNvSpPr>
            <a:spLocks noGrp="1"/>
          </p:cNvSpPr>
          <p:nvPr>
            <p:ph type="dt" sz="half" idx="11"/>
          </p:nvPr>
        </p:nvSpPr>
        <p:spPr/>
        <p:txBody>
          <a:bodyPr/>
          <a:lstStyle>
            <a:lvl1pPr>
              <a:defRPr/>
            </a:lvl1pPr>
          </a:lstStyle>
          <a:p>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2696910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DE9A824D-944C-3349-8A7A-67BB77259576}" type="slidenum">
              <a:rPr lang="en-US"/>
              <a:pPr/>
              <a:t>‹#›</a:t>
            </a:fld>
            <a:endParaRPr lang="en-US"/>
          </a:p>
        </p:txBody>
      </p:sp>
      <p:sp>
        <p:nvSpPr>
          <p:cNvPr id="5" name="Date Placeholder 4"/>
          <p:cNvSpPr>
            <a:spLocks noGrp="1"/>
          </p:cNvSpPr>
          <p:nvPr>
            <p:ph type="dt" sz="half" idx="11"/>
          </p:nvPr>
        </p:nvSpPr>
        <p:spPr/>
        <p:txBody>
          <a:bodyPr/>
          <a:lstStyle>
            <a:lvl1pPr>
              <a:defRPr/>
            </a:lvl1pPr>
          </a:lstStyle>
          <a:p>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2323918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B3D837E-245E-8A48-9171-8E7B1BD9EBD6}" type="slidenum">
              <a:rPr lang="en-US"/>
              <a:pPr/>
              <a:t>‹#›</a:t>
            </a:fld>
            <a:endParaRPr lang="en-US"/>
          </a:p>
        </p:txBody>
      </p:sp>
      <p:sp>
        <p:nvSpPr>
          <p:cNvPr id="5" name="Date Placeholder 4"/>
          <p:cNvSpPr>
            <a:spLocks noGrp="1"/>
          </p:cNvSpPr>
          <p:nvPr>
            <p:ph type="dt" sz="half" idx="11"/>
          </p:nvPr>
        </p:nvSpPr>
        <p:spPr/>
        <p:txBody>
          <a:bodyPr/>
          <a:lstStyle>
            <a:lvl1pPr>
              <a:defRPr/>
            </a:lvl1pPr>
          </a:lstStyle>
          <a:p>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355321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4ECCF839-22D0-0740-AA88-BA0422E589AE}" type="slidenum">
              <a:rPr lang="en-US"/>
              <a:pPr/>
              <a:t>‹#›</a:t>
            </a:fld>
            <a:endParaRPr lang="en-US"/>
          </a:p>
        </p:txBody>
      </p:sp>
      <p:sp>
        <p:nvSpPr>
          <p:cNvPr id="5" name="Date Placeholder 4"/>
          <p:cNvSpPr>
            <a:spLocks noGrp="1"/>
          </p:cNvSpPr>
          <p:nvPr>
            <p:ph type="dt" sz="half" idx="11"/>
          </p:nvPr>
        </p:nvSpPr>
        <p:spPr/>
        <p:txBody>
          <a:bodyPr/>
          <a:lstStyle>
            <a:lvl1pPr>
              <a:defRPr/>
            </a:lvl1pPr>
          </a:lstStyle>
          <a:p>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584394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EBCF33C5-7A37-2749-AFF1-3349F72A5314}" type="slidenum">
              <a:rPr lang="en-US"/>
              <a:pPr/>
              <a:t>‹#›</a:t>
            </a:fld>
            <a:endParaRPr lang="en-US"/>
          </a:p>
        </p:txBody>
      </p:sp>
      <p:sp>
        <p:nvSpPr>
          <p:cNvPr id="6" name="Date Placeholder 5"/>
          <p:cNvSpPr>
            <a:spLocks noGrp="1"/>
          </p:cNvSpPr>
          <p:nvPr>
            <p:ph type="dt" sz="half" idx="11"/>
          </p:nvPr>
        </p:nvSpPr>
        <p:spPr/>
        <p:txBody>
          <a:bodyPr/>
          <a:lstStyle>
            <a:lvl1pPr>
              <a:defRPr/>
            </a:lvl1pPr>
          </a:lstStyle>
          <a:p>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3294841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3FBFEF42-BFC2-C84C-A845-EB1953ED247E}" type="slidenum">
              <a:rPr lang="en-US"/>
              <a:pPr/>
              <a:t>‹#›</a:t>
            </a:fld>
            <a:endParaRPr lang="en-US"/>
          </a:p>
        </p:txBody>
      </p:sp>
      <p:sp>
        <p:nvSpPr>
          <p:cNvPr id="8" name="Date Placeholder 7"/>
          <p:cNvSpPr>
            <a:spLocks noGrp="1"/>
          </p:cNvSpPr>
          <p:nvPr>
            <p:ph type="dt" sz="half" idx="11"/>
          </p:nvPr>
        </p:nvSpPr>
        <p:spPr/>
        <p:txBody>
          <a:bodyPr/>
          <a:lstStyle>
            <a:lvl1pPr>
              <a:defRPr/>
            </a:lvl1pPr>
          </a:lstStyle>
          <a:p>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3280276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00B015D5-ABB2-1D49-8C10-4AE074041F54}" type="slidenum">
              <a:rPr lang="en-US"/>
              <a:pPr/>
              <a:t>‹#›</a:t>
            </a:fld>
            <a:endParaRPr lang="en-US"/>
          </a:p>
        </p:txBody>
      </p:sp>
      <p:sp>
        <p:nvSpPr>
          <p:cNvPr id="4" name="Date Placeholder 3"/>
          <p:cNvSpPr>
            <a:spLocks noGrp="1"/>
          </p:cNvSpPr>
          <p:nvPr>
            <p:ph type="dt" sz="half" idx="11"/>
          </p:nvPr>
        </p:nvSpPr>
        <p:spPr/>
        <p:txBody>
          <a:bodyPr/>
          <a:lstStyle>
            <a:lvl1pPr>
              <a:defRPr/>
            </a:lvl1pPr>
          </a:lstStyle>
          <a:p>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201513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DC1F367-ED39-EA43-814B-9129665F6BE4}" type="slidenum">
              <a:rPr lang="en-US"/>
              <a:pPr/>
              <a:t>‹#›</a:t>
            </a:fld>
            <a:endParaRPr lang="en-US"/>
          </a:p>
        </p:txBody>
      </p:sp>
      <p:sp>
        <p:nvSpPr>
          <p:cNvPr id="3" name="Date Placeholder 2"/>
          <p:cNvSpPr>
            <a:spLocks noGrp="1"/>
          </p:cNvSpPr>
          <p:nvPr>
            <p:ph type="dt" sz="half" idx="11"/>
          </p:nvPr>
        </p:nvSpPr>
        <p:spPr/>
        <p:txBody>
          <a:bodyPr/>
          <a:lstStyle>
            <a:lvl1pPr>
              <a:defRPr/>
            </a:lvl1pPr>
          </a:lstStyle>
          <a:p>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726560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CFBA914-6455-7F4B-931D-2B136134B95E}" type="slidenum">
              <a:rPr lang="en-US"/>
              <a:pPr/>
              <a:t>‹#›</a:t>
            </a:fld>
            <a:endParaRPr lang="en-US"/>
          </a:p>
        </p:txBody>
      </p:sp>
      <p:sp>
        <p:nvSpPr>
          <p:cNvPr id="6" name="Date Placeholder 5"/>
          <p:cNvSpPr>
            <a:spLocks noGrp="1"/>
          </p:cNvSpPr>
          <p:nvPr>
            <p:ph type="dt" sz="half" idx="11"/>
          </p:nvPr>
        </p:nvSpPr>
        <p:spPr/>
        <p:txBody>
          <a:bodyPr/>
          <a:lstStyle>
            <a:lvl1pPr>
              <a:defRPr/>
            </a:lvl1pPr>
          </a:lstStyle>
          <a:p>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3096993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EE8910E5-7566-C94F-88D5-05C3ABCFB7EE}" type="slidenum">
              <a:rPr lang="en-US"/>
              <a:pPr/>
              <a:t>‹#›</a:t>
            </a:fld>
            <a:endParaRPr lang="en-US"/>
          </a:p>
        </p:txBody>
      </p:sp>
      <p:sp>
        <p:nvSpPr>
          <p:cNvPr id="6" name="Date Placeholder 5"/>
          <p:cNvSpPr>
            <a:spLocks noGrp="1"/>
          </p:cNvSpPr>
          <p:nvPr>
            <p:ph type="dt" sz="half" idx="11"/>
          </p:nvPr>
        </p:nvSpPr>
        <p:spPr/>
        <p:txBody>
          <a:bodyPr/>
          <a:lstStyle>
            <a:lvl1pPr>
              <a:defRPr/>
            </a:lvl1pPr>
          </a:lstStyle>
          <a:p>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1111597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159746" name="Group 2"/>
          <p:cNvGrpSpPr>
            <a:grpSpLocks/>
          </p:cNvGrpSpPr>
          <p:nvPr/>
        </p:nvGrpSpPr>
        <p:grpSpPr bwMode="auto">
          <a:xfrm>
            <a:off x="-496888" y="1308100"/>
            <a:ext cx="10429876" cy="5908675"/>
            <a:chOff x="-313" y="824"/>
            <a:chExt cx="6570" cy="3722"/>
          </a:xfrm>
        </p:grpSpPr>
        <p:sp>
          <p:nvSpPr>
            <p:cNvPr id="159747"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effectLst>
                  <a:outerShdw blurRad="38100" dist="38100" dir="2700000" algn="tl">
                    <a:srgbClr val="000000"/>
                  </a:outerShdw>
                </a:effectLst>
              </a:endParaRPr>
            </a:p>
          </p:txBody>
        </p:sp>
        <p:sp>
          <p:nvSpPr>
            <p:cNvPr id="159748"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effectLst>
                  <a:outerShdw blurRad="38100" dist="38100" dir="2700000" algn="tl">
                    <a:srgbClr val="000000"/>
                  </a:outerShdw>
                </a:effectLst>
              </a:endParaRPr>
            </a:p>
          </p:txBody>
        </p:sp>
        <p:sp>
          <p:nvSpPr>
            <p:cNvPr id="159749"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effectLst>
                  <a:outerShdw blurRad="38100" dist="38100" dir="2700000" algn="tl">
                    <a:srgbClr val="000000"/>
                  </a:outerShdw>
                </a:effectLst>
              </a:endParaRPr>
            </a:p>
          </p:txBody>
        </p:sp>
        <p:sp>
          <p:nvSpPr>
            <p:cNvPr id="159750"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effectLst>
                  <a:outerShdw blurRad="38100" dist="38100" dir="2700000" algn="tl">
                    <a:srgbClr val="000000"/>
                  </a:outerShdw>
                </a:effectLst>
              </a:endParaRPr>
            </a:p>
          </p:txBody>
        </p:sp>
        <p:sp>
          <p:nvSpPr>
            <p:cNvPr id="159751"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effectLst>
                  <a:outerShdw blurRad="38100" dist="38100" dir="2700000" algn="tl">
                    <a:srgbClr val="000000"/>
                  </a:outerShdw>
                </a:effectLst>
              </a:endParaRPr>
            </a:p>
          </p:txBody>
        </p:sp>
        <p:sp>
          <p:nvSpPr>
            <p:cNvPr id="159752"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effectLst>
                  <a:outerShdw blurRad="38100" dist="38100" dir="2700000" algn="tl">
                    <a:srgbClr val="000000"/>
                  </a:outerShdw>
                </a:effectLst>
              </a:endParaRPr>
            </a:p>
          </p:txBody>
        </p:sp>
        <p:sp>
          <p:nvSpPr>
            <p:cNvPr id="159753"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effectLst>
                  <a:outerShdw blurRad="38100" dist="38100" dir="2700000" algn="tl">
                    <a:srgbClr val="000000"/>
                  </a:outerShdw>
                </a:effectLst>
              </a:endParaRPr>
            </a:p>
          </p:txBody>
        </p:sp>
        <p:sp>
          <p:nvSpPr>
            <p:cNvPr id="159754"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effectLst>
                  <a:outerShdw blurRad="38100" dist="38100" dir="2700000" algn="tl">
                    <a:srgbClr val="000000"/>
                  </a:outerShdw>
                </a:effectLst>
              </a:endParaRPr>
            </a:p>
          </p:txBody>
        </p:sp>
        <p:sp>
          <p:nvSpPr>
            <p:cNvPr id="159755"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effectLst>
                  <a:outerShdw blurRad="38100" dist="38100" dir="2700000" algn="tl">
                    <a:srgbClr val="000000"/>
                  </a:outerShdw>
                </a:effectLst>
              </a:endParaRPr>
            </a:p>
          </p:txBody>
        </p:sp>
        <p:sp>
          <p:nvSpPr>
            <p:cNvPr id="159756"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effectLst>
                  <a:outerShdw blurRad="38100" dist="38100" dir="2700000" algn="tl">
                    <a:srgbClr val="000000"/>
                  </a:outerShdw>
                </a:effectLst>
              </a:endParaRPr>
            </a:p>
          </p:txBody>
        </p:sp>
        <p:sp>
          <p:nvSpPr>
            <p:cNvPr id="159757"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effectLst>
                  <a:outerShdw blurRad="38100" dist="38100" dir="2700000" algn="tl">
                    <a:srgbClr val="000000"/>
                  </a:outerShdw>
                </a:effectLst>
              </a:endParaRPr>
            </a:p>
          </p:txBody>
        </p:sp>
        <p:sp>
          <p:nvSpPr>
            <p:cNvPr id="159758"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effectLst>
                  <a:outerShdw blurRad="38100" dist="38100" dir="2700000" algn="tl">
                    <a:srgbClr val="000000"/>
                  </a:outerShdw>
                </a:effectLst>
              </a:endParaRPr>
            </a:p>
          </p:txBody>
        </p:sp>
        <p:sp>
          <p:nvSpPr>
            <p:cNvPr id="159759"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effectLst>
                  <a:outerShdw blurRad="38100" dist="38100" dir="2700000" algn="tl">
                    <a:srgbClr val="000000"/>
                  </a:outerShdw>
                </a:effectLst>
              </a:endParaRPr>
            </a:p>
          </p:txBody>
        </p:sp>
        <p:sp>
          <p:nvSpPr>
            <p:cNvPr id="159760"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effectLst>
                  <a:outerShdw blurRad="38100" dist="38100" dir="2700000" algn="tl">
                    <a:srgbClr val="000000"/>
                  </a:outerShdw>
                </a:effectLst>
              </a:endParaRPr>
            </a:p>
          </p:txBody>
        </p:sp>
        <p:sp>
          <p:nvSpPr>
            <p:cNvPr id="159761"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vert="eaVert"/>
            <a:lstStyle/>
            <a:p>
              <a:pPr algn="ctr" eaLnBrk="1" hangingPunct="1"/>
              <a:endParaRPr lang="en-US">
                <a:effectLst>
                  <a:outerShdw blurRad="38100" dist="38100" dir="2700000" algn="tl">
                    <a:srgbClr val="000000"/>
                  </a:outerShdw>
                </a:effectLst>
              </a:endParaRPr>
            </a:p>
          </p:txBody>
        </p:sp>
        <p:sp>
          <p:nvSpPr>
            <p:cNvPr id="159762"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vert="eaVert"/>
            <a:lstStyle/>
            <a:p>
              <a:pPr algn="ctr" eaLnBrk="1" hangingPunct="1"/>
              <a:endParaRPr lang="en-US">
                <a:effectLst>
                  <a:outerShdw blurRad="38100" dist="38100" dir="2700000" algn="tl">
                    <a:srgbClr val="000000"/>
                  </a:outerShdw>
                </a:effectLst>
              </a:endParaRPr>
            </a:p>
          </p:txBody>
        </p:sp>
        <p:sp>
          <p:nvSpPr>
            <p:cNvPr id="159763"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lgn="ctr" eaLnBrk="1" hangingPunct="1"/>
              <a:endParaRPr lang="en-US">
                <a:effectLst>
                  <a:outerShdw blurRad="38100" dist="38100" dir="2700000" algn="tl">
                    <a:srgbClr val="000000"/>
                  </a:outerShdw>
                </a:effectLst>
              </a:endParaRPr>
            </a:p>
          </p:txBody>
        </p:sp>
        <p:sp>
          <p:nvSpPr>
            <p:cNvPr id="159764"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 xmlns:a14="http://schemas.microsoft.com/office/drawing/2010/main" w="9525">
                  <a:solidFill>
                    <a:schemeClr val="accent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lgn="ctr" eaLnBrk="1" hangingPunct="1"/>
              <a:endParaRPr lang="en-US">
                <a:effectLst>
                  <a:outerShdw blurRad="38100" dist="38100" dir="2700000" algn="tl">
                    <a:srgbClr val="000000"/>
                  </a:outerShdw>
                </a:effectLst>
              </a:endParaRPr>
            </a:p>
          </p:txBody>
        </p:sp>
        <p:sp>
          <p:nvSpPr>
            <p:cNvPr id="159765"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 xmlns:a14="http://schemas.microsoft.com/office/drawing/2010/main" w="9525">
                  <a:solidFill>
                    <a:schemeClr val="accent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lgn="ctr" eaLnBrk="1" hangingPunct="1"/>
              <a:endParaRPr lang="en-US">
                <a:effectLst>
                  <a:outerShdw blurRad="38100" dist="38100" dir="2700000" algn="tl">
                    <a:srgbClr val="000000"/>
                  </a:outerShdw>
                </a:effectLst>
              </a:endParaRPr>
            </a:p>
          </p:txBody>
        </p:sp>
        <p:sp>
          <p:nvSpPr>
            <p:cNvPr id="159766"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 xmlns:a14="http://schemas.microsoft.com/office/drawing/2010/main" w="9525">
                  <a:solidFill>
                    <a:schemeClr val="hlink"/>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lgn="ctr" eaLnBrk="1" hangingPunct="1"/>
              <a:endParaRPr lang="en-US">
                <a:effectLst>
                  <a:outerShdw blurRad="38100" dist="38100" dir="2700000" algn="tl">
                    <a:srgbClr val="000000"/>
                  </a:outerShdw>
                </a:effectLst>
              </a:endParaRPr>
            </a:p>
          </p:txBody>
        </p:sp>
        <p:sp>
          <p:nvSpPr>
            <p:cNvPr id="159767"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lgn="ctr" eaLnBrk="1" hangingPunct="1"/>
              <a:endParaRPr lang="en-US">
                <a:effectLst>
                  <a:outerShdw blurRad="38100" dist="38100" dir="2700000" algn="tl">
                    <a:srgbClr val="000000"/>
                  </a:outerShdw>
                </a:effectLst>
              </a:endParaRPr>
            </a:p>
          </p:txBody>
        </p:sp>
        <p:sp>
          <p:nvSpPr>
            <p:cNvPr id="159768"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lgn="ctr" eaLnBrk="1" hangingPunct="1"/>
              <a:endParaRPr lang="en-US">
                <a:effectLst>
                  <a:outerShdw blurRad="38100" dist="38100" dir="2700000" algn="tl">
                    <a:srgbClr val="000000"/>
                  </a:outerShdw>
                </a:effectLst>
              </a:endParaRPr>
            </a:p>
          </p:txBody>
        </p:sp>
        <p:sp>
          <p:nvSpPr>
            <p:cNvPr id="159769"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effectLst>
                  <a:outerShdw blurRad="38100" dist="38100" dir="2700000" algn="tl">
                    <a:srgbClr val="000000"/>
                  </a:outerShdw>
                </a:effectLst>
              </a:endParaRPr>
            </a:p>
          </p:txBody>
        </p:sp>
        <p:sp>
          <p:nvSpPr>
            <p:cNvPr id="159770"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lgn="ctr" eaLnBrk="1" hangingPunct="1"/>
              <a:endParaRPr lang="en-US">
                <a:effectLst>
                  <a:outerShdw blurRad="38100" dist="38100" dir="2700000" algn="tl">
                    <a:srgbClr val="000000"/>
                  </a:outerShdw>
                </a:effectLst>
              </a:endParaRPr>
            </a:p>
          </p:txBody>
        </p:sp>
        <p:sp>
          <p:nvSpPr>
            <p:cNvPr id="159771"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lgn="ctr" eaLnBrk="1" hangingPunct="1"/>
              <a:endParaRPr lang="en-US">
                <a:effectLst>
                  <a:outerShdw blurRad="38100" dist="38100" dir="2700000" algn="tl">
                    <a:srgbClr val="000000"/>
                  </a:outerShdw>
                </a:effectLst>
              </a:endParaRPr>
            </a:p>
          </p:txBody>
        </p:sp>
        <p:sp>
          <p:nvSpPr>
            <p:cNvPr id="159772"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lgn="ctr" eaLnBrk="1" hangingPunct="1"/>
              <a:endParaRPr lang="en-US">
                <a:effectLst>
                  <a:outerShdw blurRad="38100" dist="38100" dir="2700000" algn="tl">
                    <a:srgbClr val="000000"/>
                  </a:outerShdw>
                </a:effectLst>
              </a:endParaRPr>
            </a:p>
          </p:txBody>
        </p:sp>
        <p:sp>
          <p:nvSpPr>
            <p:cNvPr id="159773"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lgn="ctr" eaLnBrk="1" hangingPunct="1"/>
              <a:endParaRPr lang="en-US">
                <a:effectLst>
                  <a:outerShdw blurRad="38100" dist="38100" dir="2700000" algn="tl">
                    <a:srgbClr val="000000"/>
                  </a:outerShdw>
                </a:effectLst>
              </a:endParaRPr>
            </a:p>
          </p:txBody>
        </p:sp>
        <p:sp>
          <p:nvSpPr>
            <p:cNvPr id="159774"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effectLst>
                  <a:outerShdw blurRad="38100" dist="38100" dir="2700000" algn="tl">
                    <a:srgbClr val="000000"/>
                  </a:outerShdw>
                </a:effectLst>
              </a:endParaRPr>
            </a:p>
          </p:txBody>
        </p:sp>
        <p:sp>
          <p:nvSpPr>
            <p:cNvPr id="159775"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effectLst>
                  <a:outerShdw blurRad="38100" dist="38100" dir="2700000" algn="tl">
                    <a:srgbClr val="000000"/>
                  </a:outerShdw>
                </a:effectLst>
              </a:endParaRPr>
            </a:p>
          </p:txBody>
        </p:sp>
        <p:sp>
          <p:nvSpPr>
            <p:cNvPr id="159776"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effectLst>
                  <a:outerShdw blurRad="38100" dist="38100" dir="2700000" algn="tl">
                    <a:srgbClr val="000000"/>
                  </a:outerShdw>
                </a:effectLst>
              </a:endParaRPr>
            </a:p>
          </p:txBody>
        </p:sp>
        <p:sp>
          <p:nvSpPr>
            <p:cNvPr id="159777"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effectLst>
                  <a:outerShdw blurRad="38100" dist="38100" dir="2700000" algn="tl">
                    <a:srgbClr val="000000"/>
                  </a:outerShdw>
                </a:effectLst>
              </a:endParaRPr>
            </a:p>
          </p:txBody>
        </p:sp>
        <p:sp>
          <p:nvSpPr>
            <p:cNvPr id="159778"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rot="10800000"/>
            <a:lstStyle/>
            <a:p>
              <a:pPr algn="ctr" eaLnBrk="1" hangingPunct="1"/>
              <a:endParaRPr lang="en-US">
                <a:effectLst>
                  <a:outerShdw blurRad="38100" dist="38100" dir="2700000" algn="tl">
                    <a:srgbClr val="000000"/>
                  </a:outerShdw>
                </a:effectLst>
              </a:endParaRPr>
            </a:p>
          </p:txBody>
        </p:sp>
        <p:sp>
          <p:nvSpPr>
            <p:cNvPr id="159779"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780"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781"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782"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783"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784"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785"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786"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787"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788"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789"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790"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791"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792"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793"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794"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795"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796"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797"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798"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799"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00"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01"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02"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03"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04"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05"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06"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07"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08"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09"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10"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11"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12"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13"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14"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15"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16"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17"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18"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19"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20"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21"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22"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23"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24"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25"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26"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27"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28"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29"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30"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31"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32"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33"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34"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35"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36"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37"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38"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 xmlns:a14="http://schemas.microsoft.com/office/drawing/2010/main" w="9525">
                  <a:solidFill>
                    <a:schemeClr val="accent2"/>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39"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 xmlns:a14="http://schemas.microsoft.com/office/drawing/2010/main" w="9525">
                  <a:solidFill>
                    <a:schemeClr val="accent2"/>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40"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 xmlns:a14="http://schemas.microsoft.com/office/drawing/2010/main" w="9525">
                  <a:solidFill>
                    <a:schemeClr val="accent2"/>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41"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 xmlns:a14="http://schemas.microsoft.com/office/drawing/2010/main" w="9525">
                  <a:solidFill>
                    <a:schemeClr val="accent2"/>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42"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 xmlns:a14="http://schemas.microsoft.com/office/drawing/2010/main" w="9525">
                  <a:solidFill>
                    <a:schemeClr val="accent2"/>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43"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 xmlns:a14="http://schemas.microsoft.com/office/drawing/2010/main" w="9525">
                  <a:solidFill>
                    <a:schemeClr val="accent2"/>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44"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 xmlns:a14="http://schemas.microsoft.com/office/drawing/2010/main" w="9525">
                  <a:solidFill>
                    <a:schemeClr val="accent2"/>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45"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 xmlns:a14="http://schemas.microsoft.com/office/drawing/2010/main" w="9525">
                  <a:solidFill>
                    <a:schemeClr val="accent2"/>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46"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 xmlns:a14="http://schemas.microsoft.com/office/drawing/2010/main" w="9525">
                  <a:solidFill>
                    <a:schemeClr val="accent2"/>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47"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 xmlns:a14="http://schemas.microsoft.com/office/drawing/2010/main" w="9525">
                  <a:solidFill>
                    <a:schemeClr val="accent2"/>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48"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 xmlns:a14="http://schemas.microsoft.com/office/drawing/2010/main" w="9525">
                  <a:solidFill>
                    <a:schemeClr val="accent2"/>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49"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 xmlns:a14="http://schemas.microsoft.com/office/drawing/2010/main" w="9525">
                  <a:solidFill>
                    <a:schemeClr val="accent2"/>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50"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 xmlns:a14="http://schemas.microsoft.com/office/drawing/2010/main" w="9525">
                  <a:solidFill>
                    <a:schemeClr val="accent2"/>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51"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 xmlns:a14="http://schemas.microsoft.com/office/drawing/2010/main" w="9525">
                  <a:solidFill>
                    <a:schemeClr val="accent2"/>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52"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 xmlns:a14="http://schemas.microsoft.com/office/drawing/2010/main" w="9525">
                  <a:solidFill>
                    <a:schemeClr val="accent2"/>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53"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54"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55"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56"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57"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58"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59"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60"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61"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62"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63"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64"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65"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66"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67"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68"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69"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70"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71"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72"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73"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74"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75"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76"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77"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78"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79"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80"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81"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82"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83"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84"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85"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86"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87"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88"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89"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90"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91"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92"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93"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94"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95"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96"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97"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98"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899"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00"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01"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02"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03"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04"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05"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06"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07"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08"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09"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10"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11"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12"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13"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14"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15"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16"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17"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18"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19"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20"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21"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22"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23"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24"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25"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26"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27"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28"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29"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30"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31"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32"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33"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34"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35"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36"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37"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38"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39"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40"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41"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42"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43"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44"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45"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46"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47"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48"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49"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50"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51"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52"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53"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54"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55"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56"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57"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58"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59"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60"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9961"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 xmlns:a14="http://schemas.microsoft.com/office/drawing/2010/main" w="9525">
                  <a:solidFill>
                    <a:schemeClr val="hlink"/>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159962" name="Rectangle 218"/>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A78E1910-4012-A84A-9D96-E0072B1D580B}" type="slidenum">
              <a:rPr lang="en-US"/>
              <a:pPr/>
              <a:t>‹#›</a:t>
            </a:fld>
            <a:endParaRPr lang="en-US"/>
          </a:p>
        </p:txBody>
      </p:sp>
      <p:sp>
        <p:nvSpPr>
          <p:cNvPr id="159964" name="Rectangle 22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159965" name="Rectangle 221"/>
          <p:cNvSpPr>
            <a:spLocks noGrp="1" noChangeArrowheads="1"/>
          </p:cNvSpPr>
          <p:nvPr>
            <p:ph type="ftr" sz="quarter" idx="3"/>
          </p:nvPr>
        </p:nvSpPr>
        <p:spPr bwMode="auto">
          <a:xfrm>
            <a:off x="3124200" y="6243638"/>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159966" name="Rectangle 222"/>
          <p:cNvSpPr>
            <a:spLocks noGrp="1" noChangeArrowheads="1"/>
          </p:cNvSpPr>
          <p:nvPr>
            <p:ph type="body" idx="1"/>
          </p:nvPr>
        </p:nvSpPr>
        <p:spPr bwMode="auto">
          <a:xfrm>
            <a:off x="457200" y="1600200"/>
            <a:ext cx="8229600" cy="4533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9969" name="Rectangle 22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dk2" tx1="lt1" bg2="dk1"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1" fontAlgn="base" hangingPunct="1">
        <a:spcBef>
          <a:spcPct val="20000"/>
        </a:spcBef>
        <a:spcAft>
          <a:spcPct val="0"/>
        </a:spcAft>
        <a:buClr>
          <a:schemeClr val="hlink"/>
        </a:buClr>
        <a:buFont typeface="Wingdings" charset="0"/>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folHlink"/>
        </a:buClr>
        <a:buSzPct val="50000"/>
        <a:buFont typeface="Wingdings" charset="0"/>
        <a:buChar char="n"/>
        <a:defRPr sz="2800">
          <a:solidFill>
            <a:schemeClr val="tx1"/>
          </a:solidFill>
          <a:effectLst>
            <a:outerShdw blurRad="38100" dist="38100" dir="2700000" algn="tl">
              <a:srgbClr val="000000"/>
            </a:outerShdw>
          </a:effectLst>
          <a:latin typeface="+mn-lt"/>
          <a:ea typeface="+mn-ea"/>
        </a:defRPr>
      </a:lvl2pPr>
      <a:lvl3pPr marL="1143000" indent="-228600" algn="l" rtl="0" eaLnBrk="1" fontAlgn="base" hangingPunct="1">
        <a:spcBef>
          <a:spcPct val="20000"/>
        </a:spcBef>
        <a:spcAft>
          <a:spcPct val="0"/>
        </a:spcAft>
        <a:buClr>
          <a:schemeClr val="hlink"/>
        </a:buClr>
        <a:buFont typeface="Wingdings" charset="0"/>
        <a:buBlip>
          <a:blip r:embed="rId13"/>
        </a:buBlip>
        <a:defRPr sz="2400">
          <a:solidFill>
            <a:schemeClr val="tx1"/>
          </a:solidFill>
          <a:effectLst>
            <a:outerShdw blurRad="38100" dist="38100" dir="2700000" algn="tl">
              <a:srgbClr val="000000"/>
            </a:outerShdw>
          </a:effectLst>
          <a:latin typeface="+mn-lt"/>
          <a:ea typeface="+mn-ea"/>
        </a:defRPr>
      </a:lvl3pPr>
      <a:lvl4pPr marL="1600200" indent="-228600" algn="l" rtl="0" eaLnBrk="1" fontAlgn="base" hangingPunct="1">
        <a:spcBef>
          <a:spcPct val="20000"/>
        </a:spcBef>
        <a:spcAft>
          <a:spcPct val="0"/>
        </a:spcAft>
        <a:buClr>
          <a:schemeClr val="folHlink"/>
        </a:buClr>
        <a:buSzPct val="50000"/>
        <a:buFont typeface="Wingdings" charset="0"/>
        <a:buChar char="n"/>
        <a:defRPr sz="2000">
          <a:solidFill>
            <a:schemeClr val="tx1"/>
          </a:solidFill>
          <a:effectLst>
            <a:outerShdw blurRad="38100" dist="38100" dir="2700000" algn="tl">
              <a:srgbClr val="000000"/>
            </a:outerShdw>
          </a:effectLst>
          <a:latin typeface="+mn-lt"/>
          <a:ea typeface="+mn-ea"/>
        </a:defRPr>
      </a:lvl4pPr>
      <a:lvl5pPr marL="2057400" indent="-228600" algn="l" rtl="0" eaLnBrk="1" fontAlgn="base" hangingPunct="1">
        <a:spcBef>
          <a:spcPct val="20000"/>
        </a:spcBef>
        <a:spcAft>
          <a:spcPct val="0"/>
        </a:spcAft>
        <a:buClr>
          <a:schemeClr val="hlink"/>
        </a:buClr>
        <a:buFont typeface="Wingdings" charset="0"/>
        <a:buBlip>
          <a:blip r:embed="rId13"/>
        </a:buBlip>
        <a:defRPr sz="2000">
          <a:solidFill>
            <a:schemeClr val="tx1"/>
          </a:solidFill>
          <a:effectLst>
            <a:outerShdw blurRad="38100" dist="38100" dir="2700000" algn="tl">
              <a:srgbClr val="000000"/>
            </a:outerShdw>
          </a:effectLst>
          <a:latin typeface="+mn-lt"/>
          <a:ea typeface="+mn-ea"/>
        </a:defRPr>
      </a:lvl5pPr>
      <a:lvl6pPr marL="2514600" indent="-228600" algn="l" rtl="0" eaLnBrk="1" fontAlgn="base" hangingPunct="1">
        <a:spcBef>
          <a:spcPct val="20000"/>
        </a:spcBef>
        <a:spcAft>
          <a:spcPct val="0"/>
        </a:spcAft>
        <a:buClr>
          <a:schemeClr val="hlink"/>
        </a:buClr>
        <a:buFont typeface="Wingdings" charset="0"/>
        <a:buBlip>
          <a:blip r:embed="rId13"/>
        </a:buBlip>
        <a:defRPr sz="2000">
          <a:solidFill>
            <a:schemeClr val="tx1"/>
          </a:solidFill>
          <a:effectLst>
            <a:outerShdw blurRad="38100" dist="38100" dir="2700000" algn="tl">
              <a:srgbClr val="000000"/>
            </a:outerShdw>
          </a:effectLst>
          <a:latin typeface="+mn-lt"/>
          <a:ea typeface="+mn-ea"/>
        </a:defRPr>
      </a:lvl6pPr>
      <a:lvl7pPr marL="2971800" indent="-228600" algn="l" rtl="0" eaLnBrk="1" fontAlgn="base" hangingPunct="1">
        <a:spcBef>
          <a:spcPct val="20000"/>
        </a:spcBef>
        <a:spcAft>
          <a:spcPct val="0"/>
        </a:spcAft>
        <a:buClr>
          <a:schemeClr val="hlink"/>
        </a:buClr>
        <a:buFont typeface="Wingdings" charset="0"/>
        <a:buBlip>
          <a:blip r:embed="rId13"/>
        </a:buBlip>
        <a:defRPr sz="2000">
          <a:solidFill>
            <a:schemeClr val="tx1"/>
          </a:solidFill>
          <a:effectLst>
            <a:outerShdw blurRad="38100" dist="38100" dir="2700000" algn="tl">
              <a:srgbClr val="000000"/>
            </a:outerShdw>
          </a:effectLst>
          <a:latin typeface="+mn-lt"/>
          <a:ea typeface="+mn-ea"/>
        </a:defRPr>
      </a:lvl7pPr>
      <a:lvl8pPr marL="3429000" indent="-228600" algn="l" rtl="0" eaLnBrk="1" fontAlgn="base" hangingPunct="1">
        <a:spcBef>
          <a:spcPct val="20000"/>
        </a:spcBef>
        <a:spcAft>
          <a:spcPct val="0"/>
        </a:spcAft>
        <a:buClr>
          <a:schemeClr val="hlink"/>
        </a:buClr>
        <a:buFont typeface="Wingdings" charset="0"/>
        <a:buBlip>
          <a:blip r:embed="rId13"/>
        </a:buBlip>
        <a:defRPr sz="2000">
          <a:solidFill>
            <a:schemeClr val="tx1"/>
          </a:solidFill>
          <a:effectLst>
            <a:outerShdw blurRad="38100" dist="38100" dir="2700000" algn="tl">
              <a:srgbClr val="000000"/>
            </a:outerShdw>
          </a:effectLst>
          <a:latin typeface="+mn-lt"/>
          <a:ea typeface="+mn-ea"/>
        </a:defRPr>
      </a:lvl8pPr>
      <a:lvl9pPr marL="3886200" indent="-228600" algn="l" rtl="0" eaLnBrk="1" fontAlgn="base" hangingPunct="1">
        <a:spcBef>
          <a:spcPct val="20000"/>
        </a:spcBef>
        <a:spcAft>
          <a:spcPct val="0"/>
        </a:spcAft>
        <a:buClr>
          <a:schemeClr val="hlink"/>
        </a:buClr>
        <a:buFont typeface="Wingdings" charset="0"/>
        <a:buBlip>
          <a:blip r:embed="rId13"/>
        </a:buBlip>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izian_070.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78325" y="-17871"/>
            <a:ext cx="5765675" cy="6858000"/>
          </a:xfrm>
          <a:prstGeom prst="rect">
            <a:avLst/>
          </a:prstGeom>
        </p:spPr>
      </p:pic>
      <p:sp>
        <p:nvSpPr>
          <p:cNvPr id="2" name="Title 1"/>
          <p:cNvSpPr>
            <a:spLocks noGrp="1"/>
          </p:cNvSpPr>
          <p:nvPr>
            <p:ph type="title" idx="4294967295"/>
          </p:nvPr>
        </p:nvSpPr>
        <p:spPr>
          <a:xfrm>
            <a:off x="0" y="274638"/>
            <a:ext cx="3275856" cy="1143000"/>
          </a:xfrm>
        </p:spPr>
        <p:txBody>
          <a:bodyPr>
            <a:normAutofit/>
          </a:bodyPr>
          <a:lstStyle/>
          <a:p>
            <a:endParaRPr lang="en-US" sz="1800" dirty="0">
              <a:latin typeface="Bodoni 72 Book"/>
              <a:cs typeface="Bodoni 72 Book"/>
            </a:endParaRPr>
          </a:p>
        </p:txBody>
      </p:sp>
      <p:sp>
        <p:nvSpPr>
          <p:cNvPr id="3" name="Subtitle 2"/>
          <p:cNvSpPr>
            <a:spLocks noGrp="1"/>
          </p:cNvSpPr>
          <p:nvPr>
            <p:ph idx="4294967295"/>
          </p:nvPr>
        </p:nvSpPr>
        <p:spPr>
          <a:xfrm>
            <a:off x="179512" y="1916832"/>
            <a:ext cx="8229600" cy="4533900"/>
          </a:xfrm>
        </p:spPr>
        <p:txBody>
          <a:bodyPr>
            <a:normAutofit/>
          </a:bodyPr>
          <a:lstStyle/>
          <a:p>
            <a:pPr marL="0" indent="0">
              <a:buNone/>
            </a:pPr>
            <a:endParaRPr lang="it-IT" sz="2800" dirty="0">
              <a:solidFill>
                <a:schemeClr val="tx1"/>
              </a:solidFill>
              <a:effectLst/>
            </a:endParaRPr>
          </a:p>
          <a:p>
            <a:pPr marL="0" indent="0">
              <a:buNone/>
            </a:pPr>
            <a:endParaRPr lang="it-IT" sz="2800" dirty="0">
              <a:effectLst/>
            </a:endParaRPr>
          </a:p>
          <a:p>
            <a:pPr marL="0" indent="0" algn="ctr">
              <a:buNone/>
            </a:pPr>
            <a:r>
              <a:rPr lang="en-US" dirty="0">
                <a:solidFill>
                  <a:schemeClr val="tx2"/>
                </a:solidFill>
                <a:effectLst/>
                <a:latin typeface="Bodoni 72 Oldstyle Book"/>
                <a:cs typeface="Bodoni 72 Oldstyle Book"/>
              </a:rPr>
              <a:t>Teaching and Learning the Italian  </a:t>
            </a:r>
            <a:r>
              <a:rPr lang="en-US" dirty="0" err="1">
                <a:solidFill>
                  <a:schemeClr val="tx2"/>
                </a:solidFill>
                <a:effectLst/>
                <a:latin typeface="Bodoni 72 Oldstyle Book"/>
                <a:cs typeface="Bodoni 72 Oldstyle Book"/>
              </a:rPr>
              <a:t>Lnguage</a:t>
            </a:r>
            <a:r>
              <a:rPr lang="en-US" dirty="0">
                <a:solidFill>
                  <a:schemeClr val="tx2"/>
                </a:solidFill>
                <a:effectLst/>
                <a:latin typeface="Bodoni 72 Oldstyle Book"/>
                <a:cs typeface="Bodoni 72 Oldstyle Book"/>
              </a:rPr>
              <a:t> through Literature, Art, and Emotions</a:t>
            </a:r>
            <a:endParaRPr lang="it-IT" dirty="0">
              <a:solidFill>
                <a:schemeClr val="tx1"/>
              </a:solidFill>
              <a:effectLst/>
              <a:latin typeface="Bodoni 72 Oldstyle Book"/>
              <a:cs typeface="Bodoni 72 Oldstyle Book"/>
            </a:endParaRPr>
          </a:p>
          <a:p>
            <a:pPr marL="0" indent="0">
              <a:buNone/>
            </a:pPr>
            <a:endParaRPr lang="it-IT" sz="2800" dirty="0">
              <a:effectLst/>
            </a:endParaRPr>
          </a:p>
          <a:p>
            <a:pPr marL="0" indent="0" algn="ctr">
              <a:buNone/>
            </a:pPr>
            <a:r>
              <a:rPr lang="it-IT" sz="2000" dirty="0" err="1">
                <a:solidFill>
                  <a:schemeClr val="tx1"/>
                </a:solidFill>
                <a:effectLst/>
                <a:latin typeface="Bodoni 72 Book"/>
                <a:cs typeface="Bodoni 72 Book"/>
              </a:rPr>
              <a:t>Italian</a:t>
            </a:r>
            <a:r>
              <a:rPr lang="it-IT" sz="2000" dirty="0">
                <a:solidFill>
                  <a:schemeClr val="tx1"/>
                </a:solidFill>
                <a:effectLst/>
                <a:latin typeface="Bodoni 72 Book"/>
                <a:cs typeface="Bodoni 72 Book"/>
              </a:rPr>
              <a:t> 702/370.85, </a:t>
            </a:r>
            <a:r>
              <a:rPr lang="it-IT" sz="2000" dirty="0">
                <a:effectLst/>
                <a:latin typeface="Bodoni 72 Book"/>
                <a:cs typeface="Bodoni 72 Book"/>
              </a:rPr>
              <a:t>Hunter College, CUNY</a:t>
            </a:r>
            <a:endParaRPr lang="it-IT" sz="2000" dirty="0">
              <a:latin typeface="Bodoni 72 Book"/>
              <a:cs typeface="Bodoni 72 Book"/>
            </a:endParaRPr>
          </a:p>
          <a:p>
            <a:pPr marL="0" indent="0">
              <a:buNone/>
            </a:pPr>
            <a:endParaRPr lang="en-US" sz="2800" dirty="0"/>
          </a:p>
        </p:txBody>
      </p:sp>
      <p:sp>
        <p:nvSpPr>
          <p:cNvPr id="7" name="TextBox 6"/>
          <p:cNvSpPr txBox="1"/>
          <p:nvPr/>
        </p:nvSpPr>
        <p:spPr>
          <a:xfrm>
            <a:off x="-2690995" y="376665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59099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1556792"/>
            <a:ext cx="8244916" cy="2862323"/>
          </a:xfrm>
          <a:prstGeom prst="rect">
            <a:avLst/>
          </a:prstGeom>
        </p:spPr>
        <p:txBody>
          <a:bodyPr wrap="square">
            <a:spAutoFit/>
          </a:bodyPr>
          <a:lstStyle/>
          <a:p>
            <a:r>
              <a:rPr lang="en-US" dirty="0" err="1">
                <a:latin typeface="Bodoni 72 Book"/>
                <a:cs typeface="Bodoni 72 Book"/>
              </a:rPr>
              <a:t>C’è</a:t>
            </a:r>
            <a:r>
              <a:rPr lang="en-US" dirty="0">
                <a:latin typeface="Bodoni 72 Book"/>
                <a:cs typeface="Bodoni 72 Book"/>
              </a:rPr>
              <a:t> </a:t>
            </a:r>
            <a:r>
              <a:rPr lang="en-US" dirty="0" err="1">
                <a:latin typeface="Bodoni 72 Book"/>
                <a:cs typeface="Bodoni 72 Book"/>
              </a:rPr>
              <a:t>una</a:t>
            </a:r>
            <a:r>
              <a:rPr lang="en-US" dirty="0">
                <a:latin typeface="Bodoni 72 Book"/>
                <a:cs typeface="Bodoni 72 Book"/>
              </a:rPr>
              <a:t> </a:t>
            </a:r>
            <a:r>
              <a:rPr lang="en-US" dirty="0" err="1">
                <a:latin typeface="Bodoni 72 Book"/>
                <a:cs typeface="Bodoni 72 Book"/>
              </a:rPr>
              <a:t>corrispondenza</a:t>
            </a:r>
            <a:r>
              <a:rPr lang="en-US" dirty="0">
                <a:latin typeface="Bodoni 72 Book"/>
                <a:cs typeface="Bodoni 72 Book"/>
              </a:rPr>
              <a:t> </a:t>
            </a:r>
            <a:r>
              <a:rPr lang="en-US" dirty="0" err="1">
                <a:latin typeface="Bodoni 72 Book"/>
                <a:cs typeface="Bodoni 72 Book"/>
              </a:rPr>
              <a:t>tra</a:t>
            </a:r>
            <a:r>
              <a:rPr lang="en-US" dirty="0">
                <a:latin typeface="Bodoni 72 Book"/>
                <a:cs typeface="Bodoni 72 Book"/>
              </a:rPr>
              <a:t> </a:t>
            </a:r>
            <a:r>
              <a:rPr lang="en-US" dirty="0" err="1">
                <a:latin typeface="Bodoni 72 Book"/>
                <a:cs typeface="Bodoni 72 Book"/>
              </a:rPr>
              <a:t>il</a:t>
            </a:r>
            <a:r>
              <a:rPr lang="en-US" dirty="0">
                <a:latin typeface="Bodoni 72 Book"/>
                <a:cs typeface="Bodoni 72 Book"/>
              </a:rPr>
              <a:t> </a:t>
            </a:r>
            <a:r>
              <a:rPr lang="en-US" dirty="0" err="1">
                <a:latin typeface="Bodoni 72 Book"/>
                <a:cs typeface="Bodoni 72 Book"/>
              </a:rPr>
              <a:t>tono</a:t>
            </a:r>
            <a:r>
              <a:rPr lang="en-US" dirty="0">
                <a:latin typeface="Bodoni 72 Book"/>
                <a:cs typeface="Bodoni 72 Book"/>
              </a:rPr>
              <a:t> di “Ho </a:t>
            </a:r>
            <a:r>
              <a:rPr lang="en-US" dirty="0" err="1">
                <a:latin typeface="Bodoni 72 Book"/>
                <a:cs typeface="Bodoni 72 Book"/>
              </a:rPr>
              <a:t>sceso</a:t>
            </a:r>
            <a:r>
              <a:rPr lang="en-US" dirty="0">
                <a:latin typeface="Bodoni 72 Book"/>
                <a:cs typeface="Bodoni 72 Book"/>
              </a:rPr>
              <a:t> </a:t>
            </a:r>
            <a:r>
              <a:rPr lang="en-US" dirty="0" err="1">
                <a:latin typeface="Bodoni 72 Book"/>
                <a:cs typeface="Bodoni 72 Book"/>
              </a:rPr>
              <a:t>dandoti</a:t>
            </a:r>
            <a:r>
              <a:rPr lang="en-US" dirty="0">
                <a:latin typeface="Bodoni 72 Book"/>
                <a:cs typeface="Bodoni 72 Book"/>
              </a:rPr>
              <a:t> </a:t>
            </a:r>
            <a:r>
              <a:rPr lang="en-US" dirty="0" err="1">
                <a:latin typeface="Bodoni 72 Book"/>
                <a:cs typeface="Bodoni 72 Book"/>
              </a:rPr>
              <a:t>il</a:t>
            </a:r>
            <a:r>
              <a:rPr lang="en-US" dirty="0">
                <a:latin typeface="Bodoni 72 Book"/>
                <a:cs typeface="Bodoni 72 Book"/>
              </a:rPr>
              <a:t> </a:t>
            </a:r>
            <a:r>
              <a:rPr lang="en-US" dirty="0" err="1">
                <a:latin typeface="Bodoni 72 Book"/>
                <a:cs typeface="Bodoni 72 Book"/>
              </a:rPr>
              <a:t>braccio</a:t>
            </a:r>
            <a:r>
              <a:rPr lang="en-US" dirty="0">
                <a:latin typeface="Bodoni 72 Book"/>
                <a:cs typeface="Bodoni 72 Book"/>
              </a:rPr>
              <a:t> </a:t>
            </a:r>
            <a:r>
              <a:rPr lang="en-US" dirty="0" err="1">
                <a:latin typeface="Bodoni 72 Book"/>
                <a:cs typeface="Bodoni 72 Book"/>
              </a:rPr>
              <a:t>almeno</a:t>
            </a:r>
            <a:r>
              <a:rPr lang="en-US" dirty="0">
                <a:latin typeface="Bodoni 72 Book"/>
                <a:cs typeface="Bodoni 72 Book"/>
              </a:rPr>
              <a:t> un </a:t>
            </a:r>
            <a:r>
              <a:rPr lang="en-US" dirty="0" err="1">
                <a:latin typeface="Bodoni 72 Book"/>
                <a:cs typeface="Bodoni 72 Book"/>
              </a:rPr>
              <a:t>milione</a:t>
            </a:r>
            <a:r>
              <a:rPr lang="en-US" dirty="0">
                <a:latin typeface="Bodoni 72 Book"/>
                <a:cs typeface="Bodoni 72 Book"/>
              </a:rPr>
              <a:t> di scale” e </a:t>
            </a:r>
            <a:r>
              <a:rPr lang="en-US" dirty="0" err="1">
                <a:latin typeface="Bodoni 72 Book"/>
                <a:cs typeface="Bodoni 72 Book"/>
              </a:rPr>
              <a:t>l’atmosfera</a:t>
            </a:r>
            <a:r>
              <a:rPr lang="en-US" dirty="0">
                <a:latin typeface="Bodoni 72 Book"/>
                <a:cs typeface="Bodoni 72 Book"/>
              </a:rPr>
              <a:t> di </a:t>
            </a:r>
            <a:r>
              <a:rPr lang="en-US" dirty="0" err="1">
                <a:latin typeface="Bodoni 72 Book"/>
                <a:cs typeface="Bodoni 72 Book"/>
              </a:rPr>
              <a:t>uno</a:t>
            </a:r>
            <a:r>
              <a:rPr lang="en-US" dirty="0">
                <a:latin typeface="Bodoni 72 Book"/>
                <a:cs typeface="Bodoni 72 Book"/>
              </a:rPr>
              <a:t> </a:t>
            </a:r>
            <a:r>
              <a:rPr lang="en-US" dirty="0" err="1">
                <a:latin typeface="Bodoni 72 Book"/>
                <a:cs typeface="Bodoni 72 Book"/>
              </a:rPr>
              <a:t>dei</a:t>
            </a:r>
            <a:r>
              <a:rPr lang="en-US" dirty="0">
                <a:latin typeface="Bodoni 72 Book"/>
                <a:cs typeface="Bodoni 72 Book"/>
              </a:rPr>
              <a:t> </a:t>
            </a:r>
            <a:r>
              <a:rPr lang="en-US" dirty="0" err="1">
                <a:latin typeface="Bodoni 72 Book"/>
                <a:cs typeface="Bodoni 72 Book"/>
              </a:rPr>
              <a:t>ritratti</a:t>
            </a:r>
            <a:r>
              <a:rPr lang="en-US" dirty="0">
                <a:latin typeface="Bodoni 72 Book"/>
                <a:cs typeface="Bodoni 72 Book"/>
              </a:rPr>
              <a:t> </a:t>
            </a:r>
            <a:r>
              <a:rPr lang="en-US" dirty="0" err="1">
                <a:latin typeface="Bodoni 72 Book"/>
                <a:cs typeface="Bodoni 72 Book"/>
              </a:rPr>
              <a:t>che</a:t>
            </a:r>
            <a:r>
              <a:rPr lang="en-US" dirty="0">
                <a:latin typeface="Bodoni 72 Book"/>
                <a:cs typeface="Bodoni 72 Book"/>
              </a:rPr>
              <a:t> ho </a:t>
            </a:r>
            <a:r>
              <a:rPr lang="en-US" dirty="0" err="1">
                <a:latin typeface="Bodoni 72 Book"/>
                <a:cs typeface="Bodoni 72 Book"/>
              </a:rPr>
              <a:t>visto</a:t>
            </a:r>
            <a:r>
              <a:rPr lang="en-US" dirty="0">
                <a:latin typeface="Bodoni 72 Book"/>
                <a:cs typeface="Bodoni 72 Book"/>
              </a:rPr>
              <a:t> </a:t>
            </a:r>
            <a:r>
              <a:rPr lang="mr-IN" dirty="0">
                <a:latin typeface="Bodoni 72 Book"/>
                <a:cs typeface="Bodoni 72 Book"/>
              </a:rPr>
              <a:t>…</a:t>
            </a:r>
            <a:r>
              <a:rPr lang="en-US" dirty="0" err="1">
                <a:latin typeface="Bodoni 72 Book"/>
                <a:cs typeface="Bodoni 72 Book"/>
              </a:rPr>
              <a:t>quello</a:t>
            </a:r>
            <a:r>
              <a:rPr lang="en-US" dirty="0">
                <a:latin typeface="Bodoni 72 Book"/>
                <a:cs typeface="Bodoni 72 Book"/>
              </a:rPr>
              <a:t> da </a:t>
            </a:r>
            <a:r>
              <a:rPr lang="en-US" dirty="0" err="1">
                <a:latin typeface="Bodoni 72 Book"/>
                <a:cs typeface="Bodoni 72 Book"/>
              </a:rPr>
              <a:t>Tiziano</a:t>
            </a:r>
            <a:r>
              <a:rPr lang="en-US" dirty="0">
                <a:latin typeface="Bodoni 72 Book"/>
                <a:cs typeface="Bodoni 72 Book"/>
              </a:rPr>
              <a:t>, </a:t>
            </a:r>
            <a:r>
              <a:rPr lang="en-US" dirty="0" err="1">
                <a:latin typeface="Bodoni 72 Book"/>
                <a:cs typeface="Bodoni 72 Book"/>
              </a:rPr>
              <a:t>dell’uomo</a:t>
            </a:r>
            <a:r>
              <a:rPr lang="en-US" dirty="0">
                <a:latin typeface="Bodoni 72 Book"/>
                <a:cs typeface="Bodoni 72 Book"/>
              </a:rPr>
              <a:t> </a:t>
            </a:r>
            <a:r>
              <a:rPr lang="en-US" dirty="0" err="1">
                <a:latin typeface="Bodoni 72 Book"/>
                <a:cs typeface="Bodoni 72 Book"/>
              </a:rPr>
              <a:t>sconosciuto</a:t>
            </a:r>
            <a:r>
              <a:rPr lang="mr-IN" dirty="0">
                <a:latin typeface="Bodoni 72 Book"/>
                <a:cs typeface="Bodoni 72 Book"/>
              </a:rPr>
              <a:t>…</a:t>
            </a:r>
            <a:r>
              <a:rPr lang="en-US" dirty="0">
                <a:latin typeface="Bodoni 72 Book"/>
                <a:cs typeface="Bodoni 72 Book"/>
              </a:rPr>
              <a:t>con </a:t>
            </a:r>
            <a:r>
              <a:rPr lang="en-US" dirty="0" err="1">
                <a:latin typeface="Bodoni 72 Book"/>
                <a:cs typeface="Bodoni 72 Book"/>
              </a:rPr>
              <a:t>il</a:t>
            </a:r>
            <a:r>
              <a:rPr lang="en-US" dirty="0">
                <a:latin typeface="Bodoni 72 Book"/>
                <a:cs typeface="Bodoni 72 Book"/>
              </a:rPr>
              <a:t> </a:t>
            </a:r>
            <a:r>
              <a:rPr lang="en-US" dirty="0" err="1">
                <a:latin typeface="Bodoni 72 Book"/>
                <a:cs typeface="Bodoni 72 Book"/>
              </a:rPr>
              <a:t>cappello</a:t>
            </a:r>
            <a:r>
              <a:rPr lang="en-US" dirty="0">
                <a:latin typeface="Bodoni 72 Book"/>
                <a:cs typeface="Bodoni 72 Book"/>
              </a:rPr>
              <a:t> </a:t>
            </a:r>
            <a:r>
              <a:rPr lang="en-US" dirty="0" err="1">
                <a:latin typeface="Bodoni 72 Book"/>
                <a:cs typeface="Bodoni 72 Book"/>
              </a:rPr>
              <a:t>rosso</a:t>
            </a:r>
            <a:r>
              <a:rPr lang="en-US" dirty="0">
                <a:latin typeface="Bodoni 72 Book"/>
                <a:cs typeface="Bodoni 72 Book"/>
              </a:rPr>
              <a:t>. La </a:t>
            </a:r>
            <a:r>
              <a:rPr lang="en-US" dirty="0" err="1">
                <a:latin typeface="Bodoni 72 Book"/>
                <a:cs typeface="Bodoni 72 Book"/>
              </a:rPr>
              <a:t>sua</a:t>
            </a:r>
            <a:r>
              <a:rPr lang="en-US" dirty="0">
                <a:latin typeface="Bodoni 72 Book"/>
                <a:cs typeface="Bodoni 72 Book"/>
              </a:rPr>
              <a:t> </a:t>
            </a:r>
            <a:r>
              <a:rPr lang="en-US" dirty="0" err="1">
                <a:latin typeface="Bodoni 72 Book"/>
                <a:cs typeface="Bodoni 72 Book"/>
              </a:rPr>
              <a:t>faccia</a:t>
            </a:r>
            <a:r>
              <a:rPr lang="en-US" dirty="0">
                <a:latin typeface="Bodoni 72 Book"/>
                <a:cs typeface="Bodoni 72 Book"/>
              </a:rPr>
              <a:t> </a:t>
            </a:r>
            <a:r>
              <a:rPr lang="en-US" dirty="0" err="1">
                <a:latin typeface="Bodoni 72 Book"/>
                <a:cs typeface="Bodoni 72 Book"/>
              </a:rPr>
              <a:t>inclinata</a:t>
            </a:r>
            <a:r>
              <a:rPr lang="en-US" dirty="0">
                <a:latin typeface="Bodoni 72 Book"/>
                <a:cs typeface="Bodoni 72 Book"/>
              </a:rPr>
              <a:t> </a:t>
            </a:r>
            <a:r>
              <a:rPr lang="en-US" dirty="0" err="1">
                <a:latin typeface="Bodoni 72 Book"/>
                <a:cs typeface="Bodoni 72 Book"/>
              </a:rPr>
              <a:t>è</a:t>
            </a:r>
            <a:r>
              <a:rPr lang="en-US" dirty="0">
                <a:latin typeface="Bodoni 72 Book"/>
                <a:cs typeface="Bodoni 72 Book"/>
              </a:rPr>
              <a:t> </a:t>
            </a:r>
            <a:r>
              <a:rPr lang="en-US" dirty="0" err="1">
                <a:latin typeface="Bodoni 72 Book"/>
                <a:cs typeface="Bodoni 72 Book"/>
              </a:rPr>
              <a:t>pallida</a:t>
            </a:r>
            <a:r>
              <a:rPr lang="en-US" dirty="0">
                <a:latin typeface="Bodoni 72 Book"/>
                <a:cs typeface="Bodoni 72 Book"/>
              </a:rPr>
              <a:t>, con </a:t>
            </a:r>
            <a:r>
              <a:rPr lang="en-US" dirty="0" err="1">
                <a:latin typeface="Bodoni 72 Book"/>
                <a:cs typeface="Bodoni 72 Book"/>
              </a:rPr>
              <a:t>gli</a:t>
            </a:r>
            <a:r>
              <a:rPr lang="en-US" dirty="0">
                <a:latin typeface="Bodoni 72 Book"/>
                <a:cs typeface="Bodoni 72 Book"/>
              </a:rPr>
              <a:t> </a:t>
            </a:r>
            <a:r>
              <a:rPr lang="en-US" dirty="0" err="1">
                <a:latin typeface="Bodoni 72 Book"/>
                <a:cs typeface="Bodoni 72 Book"/>
              </a:rPr>
              <a:t>occhi</a:t>
            </a:r>
            <a:r>
              <a:rPr lang="en-US" dirty="0">
                <a:latin typeface="Bodoni 72 Book"/>
                <a:cs typeface="Bodoni 72 Book"/>
              </a:rPr>
              <a:t> </a:t>
            </a:r>
            <a:r>
              <a:rPr lang="en-US" dirty="0" err="1">
                <a:latin typeface="Bodoni 72 Book"/>
                <a:cs typeface="Bodoni 72 Book"/>
              </a:rPr>
              <a:t>iniettati</a:t>
            </a:r>
            <a:r>
              <a:rPr lang="en-US" dirty="0">
                <a:latin typeface="Bodoni 72 Book"/>
                <a:cs typeface="Bodoni 72 Book"/>
              </a:rPr>
              <a:t> di </a:t>
            </a:r>
            <a:r>
              <a:rPr lang="en-US" dirty="0" err="1">
                <a:latin typeface="Bodoni 72 Book"/>
                <a:cs typeface="Bodoni 72 Book"/>
              </a:rPr>
              <a:t>sangue</a:t>
            </a:r>
            <a:r>
              <a:rPr lang="en-US" dirty="0">
                <a:latin typeface="Bodoni 72 Book"/>
                <a:cs typeface="Bodoni 72 Book"/>
              </a:rPr>
              <a:t>, come se </a:t>
            </a:r>
            <a:r>
              <a:rPr lang="en-US" dirty="0" err="1">
                <a:latin typeface="Bodoni 72 Book"/>
                <a:cs typeface="Bodoni 72 Book"/>
              </a:rPr>
              <a:t>avesse</a:t>
            </a:r>
            <a:r>
              <a:rPr lang="en-US" dirty="0">
                <a:latin typeface="Bodoni 72 Book"/>
                <a:cs typeface="Bodoni 72 Book"/>
              </a:rPr>
              <a:t> </a:t>
            </a:r>
            <a:r>
              <a:rPr lang="en-US" dirty="0" err="1">
                <a:latin typeface="Bodoni 72 Book"/>
                <a:cs typeface="Bodoni 72 Book"/>
              </a:rPr>
              <a:t>appena</a:t>
            </a:r>
            <a:r>
              <a:rPr lang="en-US" dirty="0">
                <a:latin typeface="Bodoni 72 Book"/>
                <a:cs typeface="Bodoni 72 Book"/>
              </a:rPr>
              <a:t> </a:t>
            </a:r>
            <a:r>
              <a:rPr lang="en-US" dirty="0" err="1">
                <a:latin typeface="Bodoni 72 Book"/>
                <a:cs typeface="Bodoni 72 Book"/>
              </a:rPr>
              <a:t>finito</a:t>
            </a:r>
            <a:r>
              <a:rPr lang="en-US" dirty="0">
                <a:latin typeface="Bodoni 72 Book"/>
                <a:cs typeface="Bodoni 72 Book"/>
              </a:rPr>
              <a:t> di </a:t>
            </a:r>
            <a:r>
              <a:rPr lang="en-US" dirty="0" err="1">
                <a:latin typeface="Bodoni 72 Book"/>
                <a:cs typeface="Bodoni 72 Book"/>
              </a:rPr>
              <a:t>piangere</a:t>
            </a:r>
            <a:r>
              <a:rPr lang="en-US" dirty="0">
                <a:latin typeface="Bodoni 72 Book"/>
                <a:cs typeface="Bodoni 72 Book"/>
              </a:rPr>
              <a:t>; </a:t>
            </a:r>
            <a:r>
              <a:rPr lang="en-US" dirty="0" err="1">
                <a:latin typeface="Bodoni 72 Book"/>
                <a:cs typeface="Bodoni 72 Book"/>
              </a:rPr>
              <a:t>sembra</a:t>
            </a:r>
            <a:r>
              <a:rPr lang="en-US" dirty="0">
                <a:latin typeface="Bodoni 72 Book"/>
                <a:cs typeface="Bodoni 72 Book"/>
              </a:rPr>
              <a:t> </a:t>
            </a:r>
            <a:r>
              <a:rPr lang="en-US" dirty="0" err="1">
                <a:latin typeface="Bodoni 72 Book"/>
                <a:cs typeface="Bodoni 72 Book"/>
              </a:rPr>
              <a:t>avvolto</a:t>
            </a:r>
            <a:r>
              <a:rPr lang="en-US" dirty="0">
                <a:latin typeface="Bodoni 72 Book"/>
                <a:cs typeface="Bodoni 72 Book"/>
              </a:rPr>
              <a:t> </a:t>
            </a:r>
            <a:r>
              <a:rPr lang="en-US" dirty="0" err="1">
                <a:latin typeface="Bodoni 72 Book"/>
                <a:cs typeface="Bodoni 72 Book"/>
              </a:rPr>
              <a:t>nel</a:t>
            </a:r>
            <a:r>
              <a:rPr lang="en-US" dirty="0">
                <a:latin typeface="Bodoni 72 Book"/>
                <a:cs typeface="Bodoni 72 Book"/>
              </a:rPr>
              <a:t> </a:t>
            </a:r>
            <a:r>
              <a:rPr lang="en-US" dirty="0" err="1">
                <a:latin typeface="Bodoni 72 Book"/>
                <a:cs typeface="Bodoni 72 Book"/>
              </a:rPr>
              <a:t>silenzio</a:t>
            </a:r>
            <a:r>
              <a:rPr lang="en-US" dirty="0">
                <a:latin typeface="Bodoni 72 Book"/>
                <a:cs typeface="Bodoni 72 Book"/>
              </a:rPr>
              <a:t> di un </a:t>
            </a:r>
            <a:r>
              <a:rPr lang="en-US" dirty="0" err="1">
                <a:latin typeface="Bodoni 72 Book"/>
                <a:cs typeface="Bodoni 72 Book"/>
              </a:rPr>
              <a:t>ricordo</a:t>
            </a:r>
            <a:r>
              <a:rPr lang="en-US" dirty="0">
                <a:latin typeface="Bodoni 72 Book"/>
                <a:cs typeface="Bodoni 72 Book"/>
              </a:rPr>
              <a:t> </a:t>
            </a:r>
            <a:r>
              <a:rPr lang="en-US" dirty="0" err="1">
                <a:latin typeface="Bodoni 72 Book"/>
                <a:cs typeface="Bodoni 72 Book"/>
              </a:rPr>
              <a:t>profondo</a:t>
            </a:r>
            <a:r>
              <a:rPr lang="en-US" dirty="0">
                <a:latin typeface="Bodoni 72 Book"/>
                <a:cs typeface="Bodoni 72 Book"/>
              </a:rPr>
              <a:t>, come </a:t>
            </a:r>
            <a:r>
              <a:rPr lang="en-US" dirty="0" err="1">
                <a:latin typeface="Bodoni 72 Book"/>
                <a:cs typeface="Bodoni 72 Book"/>
              </a:rPr>
              <a:t>il</a:t>
            </a:r>
            <a:r>
              <a:rPr lang="en-US" dirty="0">
                <a:latin typeface="Bodoni 72 Book"/>
                <a:cs typeface="Bodoni 72 Book"/>
              </a:rPr>
              <a:t> </a:t>
            </a:r>
            <a:r>
              <a:rPr lang="en-US" dirty="0" err="1">
                <a:latin typeface="Bodoni 72 Book"/>
                <a:cs typeface="Bodoni 72 Book"/>
              </a:rPr>
              <a:t>parlante</a:t>
            </a:r>
            <a:r>
              <a:rPr lang="en-US" dirty="0">
                <a:latin typeface="Bodoni 72 Book"/>
                <a:cs typeface="Bodoni 72 Book"/>
              </a:rPr>
              <a:t> </a:t>
            </a:r>
            <a:r>
              <a:rPr lang="en-US" dirty="0" err="1">
                <a:latin typeface="Bodoni 72 Book"/>
                <a:cs typeface="Bodoni 72 Book"/>
              </a:rPr>
              <a:t>della</a:t>
            </a:r>
            <a:r>
              <a:rPr lang="en-US" dirty="0">
                <a:latin typeface="Bodoni 72 Book"/>
                <a:cs typeface="Bodoni 72 Book"/>
              </a:rPr>
              <a:t> </a:t>
            </a:r>
            <a:r>
              <a:rPr lang="en-US" dirty="0" err="1">
                <a:latin typeface="Bodoni 72 Book"/>
                <a:cs typeface="Bodoni 72 Book"/>
              </a:rPr>
              <a:t>poesia</a:t>
            </a:r>
            <a:r>
              <a:rPr lang="en-US" dirty="0">
                <a:latin typeface="Bodoni 72 Book"/>
                <a:cs typeface="Bodoni 72 Book"/>
              </a:rPr>
              <a:t> di Montale.  Ma a </a:t>
            </a:r>
            <a:r>
              <a:rPr lang="en-US" dirty="0" err="1">
                <a:latin typeface="Bodoni 72 Book"/>
                <a:cs typeface="Bodoni 72 Book"/>
              </a:rPr>
              <a:t>differenza</a:t>
            </a:r>
            <a:r>
              <a:rPr lang="en-US" dirty="0">
                <a:latin typeface="Bodoni 72 Book"/>
                <a:cs typeface="Bodoni 72 Book"/>
              </a:rPr>
              <a:t> di </a:t>
            </a:r>
            <a:r>
              <a:rPr lang="en-US" dirty="0" err="1">
                <a:latin typeface="Bodoni 72 Book"/>
                <a:cs typeface="Bodoni 72 Book"/>
              </a:rPr>
              <a:t>lui</a:t>
            </a:r>
            <a:r>
              <a:rPr lang="en-US" dirty="0">
                <a:latin typeface="Bodoni 72 Book"/>
                <a:cs typeface="Bodoni 72 Book"/>
              </a:rPr>
              <a:t>, </a:t>
            </a:r>
            <a:r>
              <a:rPr lang="en-US" dirty="0" err="1">
                <a:latin typeface="Bodoni 72 Book"/>
                <a:cs typeface="Bodoni 72 Book"/>
              </a:rPr>
              <a:t>il</a:t>
            </a:r>
            <a:r>
              <a:rPr lang="en-US" dirty="0">
                <a:latin typeface="Bodoni 72 Book"/>
                <a:cs typeface="Bodoni 72 Book"/>
              </a:rPr>
              <a:t> </a:t>
            </a:r>
            <a:r>
              <a:rPr lang="en-US" dirty="0" err="1">
                <a:latin typeface="Bodoni 72 Book"/>
                <a:cs typeface="Bodoni 72 Book"/>
              </a:rPr>
              <a:t>giovane</a:t>
            </a:r>
            <a:r>
              <a:rPr lang="en-US" dirty="0">
                <a:latin typeface="Bodoni 72 Book"/>
                <a:cs typeface="Bodoni 72 Book"/>
              </a:rPr>
              <a:t> </a:t>
            </a:r>
            <a:r>
              <a:rPr lang="en-US" dirty="0" err="1">
                <a:latin typeface="Bodoni 72 Book"/>
                <a:cs typeface="Bodoni 72 Book"/>
              </a:rPr>
              <a:t>nel</a:t>
            </a:r>
            <a:r>
              <a:rPr lang="en-US" dirty="0">
                <a:latin typeface="Bodoni 72 Book"/>
                <a:cs typeface="Bodoni 72 Book"/>
              </a:rPr>
              <a:t> </a:t>
            </a:r>
            <a:r>
              <a:rPr lang="en-US" dirty="0" err="1">
                <a:latin typeface="Bodoni 72 Book"/>
                <a:cs typeface="Bodoni 72 Book"/>
              </a:rPr>
              <a:t>ritratto</a:t>
            </a:r>
            <a:r>
              <a:rPr lang="en-US" dirty="0">
                <a:latin typeface="Bodoni 72 Book"/>
                <a:cs typeface="Bodoni 72 Book"/>
              </a:rPr>
              <a:t> </a:t>
            </a:r>
            <a:r>
              <a:rPr lang="en-US" dirty="0" err="1">
                <a:latin typeface="Bodoni 72 Book"/>
                <a:cs typeface="Bodoni 72 Book"/>
              </a:rPr>
              <a:t>sembra</a:t>
            </a:r>
            <a:r>
              <a:rPr lang="en-US" dirty="0">
                <a:latin typeface="Bodoni 72 Book"/>
                <a:cs typeface="Bodoni 72 Book"/>
              </a:rPr>
              <a:t> di </a:t>
            </a:r>
            <a:r>
              <a:rPr lang="en-US" dirty="0" err="1">
                <a:latin typeface="Bodoni 72 Book"/>
                <a:cs typeface="Bodoni 72 Book"/>
              </a:rPr>
              <a:t>essere</a:t>
            </a:r>
            <a:r>
              <a:rPr lang="en-US" dirty="0">
                <a:latin typeface="Bodoni 72 Book"/>
                <a:cs typeface="Bodoni 72 Book"/>
              </a:rPr>
              <a:t> in </a:t>
            </a:r>
            <a:r>
              <a:rPr lang="en-US" dirty="0" err="1">
                <a:latin typeface="Bodoni 72 Book"/>
                <a:cs typeface="Bodoni 72 Book"/>
              </a:rPr>
              <a:t>attesa</a:t>
            </a:r>
            <a:r>
              <a:rPr lang="en-US" dirty="0">
                <a:latin typeface="Bodoni 72 Book"/>
                <a:cs typeface="Bodoni 72 Book"/>
              </a:rPr>
              <a:t> di </a:t>
            </a:r>
            <a:r>
              <a:rPr lang="en-US" dirty="0" err="1">
                <a:latin typeface="Bodoni 72 Book"/>
                <a:cs typeface="Bodoni 72 Book"/>
              </a:rPr>
              <a:t>qualcosa</a:t>
            </a:r>
            <a:r>
              <a:rPr lang="en-US" dirty="0">
                <a:latin typeface="Bodoni 72 Book"/>
                <a:cs typeface="Bodoni 72 Book"/>
              </a:rPr>
              <a:t> o </a:t>
            </a:r>
            <a:r>
              <a:rPr lang="en-US" dirty="0" err="1">
                <a:latin typeface="Bodoni 72 Book"/>
                <a:cs typeface="Bodoni 72 Book"/>
              </a:rPr>
              <a:t>qualcuno</a:t>
            </a:r>
            <a:r>
              <a:rPr lang="en-US" dirty="0">
                <a:latin typeface="Bodoni 72 Book"/>
                <a:cs typeface="Bodoni 72 Book"/>
              </a:rPr>
              <a:t>; non ha </a:t>
            </a:r>
            <a:r>
              <a:rPr lang="en-US" dirty="0" err="1">
                <a:latin typeface="Bodoni 72 Book"/>
                <a:cs typeface="Bodoni 72 Book"/>
              </a:rPr>
              <a:t>perso</a:t>
            </a:r>
            <a:r>
              <a:rPr lang="en-US" dirty="0">
                <a:latin typeface="Bodoni 72 Book"/>
                <a:cs typeface="Bodoni 72 Book"/>
              </a:rPr>
              <a:t> </a:t>
            </a:r>
            <a:r>
              <a:rPr lang="en-US" dirty="0" err="1">
                <a:latin typeface="Bodoni 72 Book"/>
                <a:cs typeface="Bodoni 72 Book"/>
              </a:rPr>
              <a:t>speranza</a:t>
            </a:r>
            <a:r>
              <a:rPr lang="en-US" dirty="0">
                <a:latin typeface="Bodoni 72 Book"/>
                <a:cs typeface="Bodoni 72 Book"/>
              </a:rPr>
              <a:t>, </a:t>
            </a:r>
            <a:r>
              <a:rPr lang="en-US" dirty="0" err="1">
                <a:latin typeface="Bodoni 72 Book"/>
                <a:cs typeface="Bodoni 72 Book"/>
              </a:rPr>
              <a:t>sebbene</a:t>
            </a:r>
            <a:r>
              <a:rPr lang="en-US" dirty="0">
                <a:latin typeface="Bodoni 72 Book"/>
                <a:cs typeface="Bodoni 72 Book"/>
              </a:rPr>
              <a:t> se non </a:t>
            </a:r>
            <a:r>
              <a:rPr lang="en-US" dirty="0" err="1">
                <a:latin typeface="Bodoni 72 Book"/>
                <a:cs typeface="Bodoni 72 Book"/>
              </a:rPr>
              <a:t>sia</a:t>
            </a:r>
            <a:r>
              <a:rPr lang="en-US" dirty="0">
                <a:latin typeface="Bodoni 72 Book"/>
                <a:cs typeface="Bodoni 72 Book"/>
              </a:rPr>
              <a:t> </a:t>
            </a:r>
            <a:r>
              <a:rPr lang="en-US" dirty="0" err="1">
                <a:latin typeface="Bodoni 72 Book"/>
                <a:cs typeface="Bodoni 72 Book"/>
              </a:rPr>
              <a:t>spensierato</a:t>
            </a:r>
            <a:r>
              <a:rPr lang="en-US" dirty="0">
                <a:latin typeface="Bodoni 72 Book"/>
                <a:cs typeface="Bodoni 72 Book"/>
              </a:rPr>
              <a:t>. </a:t>
            </a:r>
            <a:r>
              <a:rPr lang="en-US" dirty="0" err="1">
                <a:latin typeface="Bodoni 72 Book"/>
                <a:cs typeface="Bodoni 72 Book"/>
              </a:rPr>
              <a:t>Mentre</a:t>
            </a:r>
            <a:r>
              <a:rPr lang="en-US" dirty="0">
                <a:latin typeface="Bodoni 72 Book"/>
                <a:cs typeface="Bodoni 72 Book"/>
              </a:rPr>
              <a:t> </a:t>
            </a:r>
            <a:r>
              <a:rPr lang="en-US" dirty="0" err="1">
                <a:latin typeface="Bodoni 72 Book"/>
                <a:cs typeface="Bodoni 72 Book"/>
              </a:rPr>
              <a:t>entrambi</a:t>
            </a:r>
            <a:r>
              <a:rPr lang="en-US" dirty="0">
                <a:latin typeface="Bodoni 72 Book"/>
                <a:cs typeface="Bodoni 72 Book"/>
              </a:rPr>
              <a:t> </a:t>
            </a:r>
            <a:r>
              <a:rPr lang="en-US" dirty="0" err="1">
                <a:latin typeface="Bodoni 72 Book"/>
                <a:cs typeface="Bodoni 72 Book"/>
              </a:rPr>
              <a:t>i</a:t>
            </a:r>
            <a:r>
              <a:rPr lang="en-US" dirty="0">
                <a:latin typeface="Bodoni 72 Book"/>
                <a:cs typeface="Bodoni 72 Book"/>
              </a:rPr>
              <a:t> </a:t>
            </a:r>
            <a:r>
              <a:rPr lang="en-US" dirty="0" err="1">
                <a:latin typeface="Bodoni 72 Book"/>
                <a:cs typeface="Bodoni 72 Book"/>
              </a:rPr>
              <a:t>soggetti</a:t>
            </a:r>
            <a:r>
              <a:rPr lang="en-US" dirty="0">
                <a:latin typeface="Bodoni 72 Book"/>
                <a:cs typeface="Bodoni 72 Book"/>
              </a:rPr>
              <a:t> </a:t>
            </a:r>
            <a:r>
              <a:rPr lang="en-US" dirty="0" err="1">
                <a:latin typeface="Bodoni 72 Book"/>
                <a:cs typeface="Bodoni 72 Book"/>
              </a:rPr>
              <a:t>sono</a:t>
            </a:r>
            <a:r>
              <a:rPr lang="en-US" dirty="0">
                <a:latin typeface="Bodoni 72 Book"/>
                <a:cs typeface="Bodoni 72 Book"/>
              </a:rPr>
              <a:t> </a:t>
            </a:r>
            <a:r>
              <a:rPr lang="en-US" dirty="0" err="1">
                <a:latin typeface="Bodoni 72 Book"/>
                <a:cs typeface="Bodoni 72 Book"/>
              </a:rPr>
              <a:t>malinconici</a:t>
            </a:r>
            <a:r>
              <a:rPr lang="en-US" dirty="0">
                <a:latin typeface="Bodoni 72 Book"/>
                <a:cs typeface="Bodoni 72 Book"/>
              </a:rPr>
              <a:t>, solo </a:t>
            </a:r>
            <a:r>
              <a:rPr lang="en-US" dirty="0" err="1">
                <a:latin typeface="Bodoni 72 Book"/>
                <a:cs typeface="Bodoni 72 Book"/>
              </a:rPr>
              <a:t>quello</a:t>
            </a:r>
            <a:r>
              <a:rPr lang="en-US" dirty="0">
                <a:latin typeface="Bodoni 72 Book"/>
                <a:cs typeface="Bodoni 72 Book"/>
              </a:rPr>
              <a:t> </a:t>
            </a:r>
            <a:r>
              <a:rPr lang="en-US" dirty="0" err="1">
                <a:latin typeface="Bodoni 72 Book"/>
                <a:cs typeface="Bodoni 72 Book"/>
              </a:rPr>
              <a:t>della</a:t>
            </a:r>
            <a:r>
              <a:rPr lang="en-US" dirty="0">
                <a:latin typeface="Bodoni 72 Book"/>
                <a:cs typeface="Bodoni 72 Book"/>
              </a:rPr>
              <a:t> </a:t>
            </a:r>
            <a:r>
              <a:rPr lang="en-US" dirty="0" err="1">
                <a:latin typeface="Bodoni 72 Book"/>
                <a:cs typeface="Bodoni 72 Book"/>
              </a:rPr>
              <a:t>poesia</a:t>
            </a:r>
            <a:r>
              <a:rPr lang="en-US" dirty="0">
                <a:latin typeface="Bodoni 72 Book"/>
                <a:cs typeface="Bodoni 72 Book"/>
              </a:rPr>
              <a:t> </a:t>
            </a:r>
            <a:r>
              <a:rPr lang="en-US" dirty="0" err="1">
                <a:latin typeface="Bodoni 72 Book"/>
                <a:cs typeface="Bodoni 72 Book"/>
              </a:rPr>
              <a:t>si</a:t>
            </a:r>
            <a:r>
              <a:rPr lang="en-US" dirty="0">
                <a:latin typeface="Bodoni 72 Book"/>
                <a:cs typeface="Bodoni 72 Book"/>
              </a:rPr>
              <a:t> </a:t>
            </a:r>
            <a:r>
              <a:rPr lang="en-US" dirty="0" err="1">
                <a:latin typeface="Bodoni 72 Book"/>
                <a:cs typeface="Bodoni 72 Book"/>
              </a:rPr>
              <a:t>è</a:t>
            </a:r>
            <a:r>
              <a:rPr lang="en-US" dirty="0">
                <a:latin typeface="Bodoni 72 Book"/>
                <a:cs typeface="Bodoni 72 Book"/>
              </a:rPr>
              <a:t> </a:t>
            </a:r>
            <a:r>
              <a:rPr lang="en-US" dirty="0" err="1">
                <a:latin typeface="Bodoni 72 Book"/>
                <a:cs typeface="Bodoni 72 Book"/>
              </a:rPr>
              <a:t>rassegnato</a:t>
            </a:r>
            <a:r>
              <a:rPr lang="en-US" dirty="0">
                <a:latin typeface="Bodoni 72 Book"/>
                <a:cs typeface="Bodoni 72 Book"/>
              </a:rPr>
              <a:t> </a:t>
            </a:r>
            <a:r>
              <a:rPr lang="en-US" dirty="0" err="1">
                <a:latin typeface="Bodoni 72 Book"/>
                <a:cs typeface="Bodoni 72 Book"/>
              </a:rPr>
              <a:t>alla</a:t>
            </a:r>
            <a:r>
              <a:rPr lang="en-US" dirty="0">
                <a:latin typeface="Bodoni 72 Book"/>
                <a:cs typeface="Bodoni 72 Book"/>
              </a:rPr>
              <a:t> </a:t>
            </a:r>
            <a:r>
              <a:rPr lang="en-US" dirty="0" err="1">
                <a:latin typeface="Bodoni 72 Book"/>
                <a:cs typeface="Bodoni 72 Book"/>
              </a:rPr>
              <a:t>perdita</a:t>
            </a:r>
            <a:r>
              <a:rPr lang="en-US" dirty="0">
                <a:latin typeface="Bodoni 72 Book"/>
                <a:cs typeface="Bodoni 72 Book"/>
              </a:rPr>
              <a:t> del </a:t>
            </a:r>
            <a:r>
              <a:rPr lang="en-US" dirty="0" err="1">
                <a:latin typeface="Bodoni 72 Book"/>
                <a:cs typeface="Bodoni 72 Book"/>
              </a:rPr>
              <a:t>suo</a:t>
            </a:r>
            <a:r>
              <a:rPr lang="en-US" dirty="0">
                <a:latin typeface="Bodoni 72 Book"/>
                <a:cs typeface="Bodoni 72 Book"/>
              </a:rPr>
              <a:t> </a:t>
            </a:r>
            <a:r>
              <a:rPr lang="en-US" dirty="0" err="1">
                <a:latin typeface="Bodoni 72 Book"/>
                <a:cs typeface="Bodoni 72 Book"/>
              </a:rPr>
              <a:t>amato</a:t>
            </a:r>
            <a:r>
              <a:rPr lang="en-US" dirty="0">
                <a:latin typeface="Bodoni 72 Book"/>
                <a:cs typeface="Bodoni 72 Book"/>
              </a:rPr>
              <a:t> </a:t>
            </a:r>
            <a:r>
              <a:rPr lang="en-US" dirty="0" err="1">
                <a:latin typeface="Bodoni 72 Book"/>
                <a:cs typeface="Bodoni 72 Book"/>
              </a:rPr>
              <a:t>indimenticabile</a:t>
            </a:r>
            <a:r>
              <a:rPr lang="en-US" dirty="0">
                <a:latin typeface="Bodoni 72 Book"/>
                <a:cs typeface="Bodoni 72 Book"/>
              </a:rPr>
              <a:t>. </a:t>
            </a:r>
            <a:r>
              <a:rPr lang="en-US" dirty="0" err="1">
                <a:latin typeface="Bodoni 72 Book"/>
                <a:cs typeface="Bodoni 72 Book"/>
              </a:rPr>
              <a:t>Perciò</a:t>
            </a:r>
            <a:r>
              <a:rPr lang="en-US" dirty="0">
                <a:latin typeface="Bodoni 72 Book"/>
                <a:cs typeface="Bodoni 72 Book"/>
              </a:rPr>
              <a:t>, mi </a:t>
            </a:r>
            <a:r>
              <a:rPr lang="en-US" dirty="0" err="1">
                <a:latin typeface="Bodoni 72 Book"/>
                <a:cs typeface="Bodoni 72 Book"/>
              </a:rPr>
              <a:t>sentivo</a:t>
            </a:r>
            <a:r>
              <a:rPr lang="en-US" dirty="0">
                <a:latin typeface="Bodoni 72 Book"/>
                <a:cs typeface="Bodoni 72 Book"/>
              </a:rPr>
              <a:t> </a:t>
            </a:r>
            <a:r>
              <a:rPr lang="en-US" dirty="0" err="1">
                <a:latin typeface="Bodoni 72 Book"/>
                <a:cs typeface="Bodoni 72 Book"/>
              </a:rPr>
              <a:t>più</a:t>
            </a:r>
            <a:r>
              <a:rPr lang="en-US" dirty="0">
                <a:latin typeface="Bodoni 72 Book"/>
                <a:cs typeface="Bodoni 72 Book"/>
              </a:rPr>
              <a:t> </a:t>
            </a:r>
            <a:r>
              <a:rPr lang="en-US" dirty="0" err="1">
                <a:latin typeface="Bodoni 72 Book"/>
                <a:cs typeface="Bodoni 72 Book"/>
              </a:rPr>
              <a:t>tristezza</a:t>
            </a:r>
            <a:r>
              <a:rPr lang="en-US" dirty="0">
                <a:latin typeface="Bodoni 72 Book"/>
                <a:cs typeface="Bodoni 72 Book"/>
              </a:rPr>
              <a:t> </a:t>
            </a:r>
            <a:r>
              <a:rPr lang="en-US" dirty="0" err="1">
                <a:latin typeface="Bodoni 72 Book"/>
                <a:cs typeface="Bodoni 72 Book"/>
              </a:rPr>
              <a:t>dalla</a:t>
            </a:r>
            <a:r>
              <a:rPr lang="en-US" dirty="0">
                <a:latin typeface="Bodoni 72 Book"/>
                <a:cs typeface="Bodoni 72 Book"/>
              </a:rPr>
              <a:t> </a:t>
            </a:r>
            <a:r>
              <a:rPr lang="en-US" dirty="0" err="1">
                <a:latin typeface="Bodoni 72 Book"/>
                <a:cs typeface="Bodoni 72 Book"/>
              </a:rPr>
              <a:t>poesia</a:t>
            </a:r>
            <a:r>
              <a:rPr lang="en-US" dirty="0">
                <a:latin typeface="Bodoni 72 Book"/>
                <a:cs typeface="Bodoni 72 Book"/>
              </a:rPr>
              <a:t> </a:t>
            </a:r>
            <a:r>
              <a:rPr lang="en-US" dirty="0" err="1">
                <a:latin typeface="Bodoni 72 Book"/>
                <a:cs typeface="Bodoni 72 Book"/>
              </a:rPr>
              <a:t>che</a:t>
            </a:r>
            <a:r>
              <a:rPr lang="en-US" dirty="0">
                <a:latin typeface="Bodoni 72 Book"/>
                <a:cs typeface="Bodoni 72 Book"/>
              </a:rPr>
              <a:t> dal </a:t>
            </a:r>
            <a:r>
              <a:rPr lang="en-US" dirty="0" err="1">
                <a:latin typeface="Bodoni 72 Book"/>
                <a:cs typeface="Bodoni 72 Book"/>
              </a:rPr>
              <a:t>ritratto</a:t>
            </a:r>
            <a:r>
              <a:rPr lang="en-US" dirty="0">
                <a:latin typeface="Bodoni 72 Book"/>
                <a:cs typeface="Bodoni 72 Book"/>
              </a:rPr>
              <a:t>. </a:t>
            </a:r>
          </a:p>
          <a:p>
            <a:r>
              <a:rPr lang="en-US" dirty="0" err="1">
                <a:latin typeface="Bodoni 72 Book"/>
                <a:cs typeface="Bodoni 72 Book"/>
              </a:rPr>
              <a:t>Mentre</a:t>
            </a:r>
            <a:r>
              <a:rPr lang="en-US" dirty="0">
                <a:latin typeface="Bodoni 72 Book"/>
                <a:cs typeface="Bodoni 72 Book"/>
              </a:rPr>
              <a:t> la </a:t>
            </a:r>
            <a:r>
              <a:rPr lang="en-US" dirty="0" err="1">
                <a:latin typeface="Bodoni 72 Book"/>
                <a:cs typeface="Bodoni 72 Book"/>
              </a:rPr>
              <a:t>pittura</a:t>
            </a:r>
            <a:r>
              <a:rPr lang="en-US" dirty="0">
                <a:latin typeface="Bodoni 72 Book"/>
                <a:cs typeface="Bodoni 72 Book"/>
              </a:rPr>
              <a:t> </a:t>
            </a:r>
            <a:r>
              <a:rPr lang="en-US" dirty="0" err="1">
                <a:latin typeface="Bodoni 72 Book"/>
                <a:cs typeface="Bodoni 72 Book"/>
              </a:rPr>
              <a:t>cattura</a:t>
            </a:r>
            <a:r>
              <a:rPr lang="en-US" dirty="0">
                <a:latin typeface="Bodoni 72 Book"/>
                <a:cs typeface="Bodoni 72 Book"/>
              </a:rPr>
              <a:t> un </a:t>
            </a:r>
            <a:r>
              <a:rPr lang="en-US" dirty="0" err="1">
                <a:latin typeface="Bodoni 72 Book"/>
                <a:cs typeface="Bodoni 72 Book"/>
              </a:rPr>
              <a:t>momento</a:t>
            </a:r>
            <a:r>
              <a:rPr lang="en-US" dirty="0">
                <a:latin typeface="Bodoni 72 Book"/>
                <a:cs typeface="Bodoni 72 Book"/>
              </a:rPr>
              <a:t>, </a:t>
            </a:r>
            <a:r>
              <a:rPr lang="en-US" dirty="0" err="1">
                <a:latin typeface="Bodoni 72 Book"/>
                <a:cs typeface="Bodoni 72 Book"/>
              </a:rPr>
              <a:t>una</a:t>
            </a:r>
            <a:r>
              <a:rPr lang="en-US" dirty="0">
                <a:latin typeface="Bodoni 72 Book"/>
                <a:cs typeface="Bodoni 72 Book"/>
              </a:rPr>
              <a:t> </a:t>
            </a:r>
            <a:r>
              <a:rPr lang="en-US" dirty="0" err="1">
                <a:latin typeface="Bodoni 72 Book"/>
                <a:cs typeface="Bodoni 72 Book"/>
              </a:rPr>
              <a:t>poesia</a:t>
            </a:r>
            <a:r>
              <a:rPr lang="en-US" dirty="0">
                <a:latin typeface="Bodoni 72 Book"/>
                <a:cs typeface="Bodoni 72 Book"/>
              </a:rPr>
              <a:t> </a:t>
            </a:r>
            <a:r>
              <a:rPr lang="en-US" dirty="0" err="1">
                <a:latin typeface="Bodoni 72 Book"/>
                <a:cs typeface="Bodoni 72 Book"/>
              </a:rPr>
              <a:t>può</a:t>
            </a:r>
            <a:r>
              <a:rPr lang="en-US" dirty="0">
                <a:latin typeface="Bodoni 72 Book"/>
                <a:cs typeface="Bodoni 72 Book"/>
              </a:rPr>
              <a:t> </a:t>
            </a:r>
            <a:r>
              <a:rPr lang="en-US" dirty="0" err="1">
                <a:latin typeface="Bodoni 72 Book"/>
                <a:cs typeface="Bodoni 72 Book"/>
              </a:rPr>
              <a:t>rappresentare</a:t>
            </a:r>
            <a:r>
              <a:rPr lang="en-US" dirty="0">
                <a:latin typeface="Bodoni 72 Book"/>
                <a:cs typeface="Bodoni 72 Book"/>
              </a:rPr>
              <a:t>, </a:t>
            </a:r>
            <a:r>
              <a:rPr lang="en-US" dirty="0" err="1">
                <a:latin typeface="Bodoni 72 Book"/>
                <a:cs typeface="Bodoni 72 Book"/>
              </a:rPr>
              <a:t>attraverso</a:t>
            </a:r>
            <a:r>
              <a:rPr lang="en-US" dirty="0">
                <a:latin typeface="Bodoni 72 Book"/>
                <a:cs typeface="Bodoni 72 Book"/>
              </a:rPr>
              <a:t> </a:t>
            </a:r>
            <a:r>
              <a:rPr lang="en-US" dirty="0" err="1">
                <a:latin typeface="Bodoni 72 Book"/>
                <a:cs typeface="Bodoni 72 Book"/>
              </a:rPr>
              <a:t>i</a:t>
            </a:r>
            <a:r>
              <a:rPr lang="en-US" dirty="0">
                <a:latin typeface="Bodoni 72 Book"/>
                <a:cs typeface="Bodoni 72 Book"/>
              </a:rPr>
              <a:t> </a:t>
            </a:r>
            <a:r>
              <a:rPr lang="en-US" dirty="0" err="1">
                <a:latin typeface="Bodoni 72 Book"/>
                <a:cs typeface="Bodoni 72 Book"/>
              </a:rPr>
              <a:t>suoi</a:t>
            </a:r>
            <a:r>
              <a:rPr lang="en-US" dirty="0">
                <a:latin typeface="Bodoni 72 Book"/>
                <a:cs typeface="Bodoni 72 Book"/>
              </a:rPr>
              <a:t> </a:t>
            </a:r>
            <a:r>
              <a:rPr lang="en-US" dirty="0" err="1">
                <a:latin typeface="Bodoni 72 Book"/>
                <a:cs typeface="Bodoni 72 Book"/>
              </a:rPr>
              <a:t>elementi</a:t>
            </a:r>
            <a:r>
              <a:rPr lang="en-US" dirty="0">
                <a:latin typeface="Bodoni 72 Book"/>
                <a:cs typeface="Bodoni 72 Book"/>
              </a:rPr>
              <a:t> </a:t>
            </a:r>
            <a:r>
              <a:rPr lang="en-US" dirty="0" err="1">
                <a:latin typeface="Bodoni 72 Book"/>
                <a:cs typeface="Bodoni 72 Book"/>
              </a:rPr>
              <a:t>narrativi</a:t>
            </a:r>
            <a:r>
              <a:rPr lang="en-US" dirty="0">
                <a:latin typeface="Bodoni 72 Book"/>
                <a:cs typeface="Bodoni 72 Book"/>
              </a:rPr>
              <a:t>, </a:t>
            </a:r>
            <a:r>
              <a:rPr lang="en-US" dirty="0" err="1">
                <a:latin typeface="Bodoni 72 Book"/>
                <a:cs typeface="Bodoni 72 Book"/>
              </a:rPr>
              <a:t>il</a:t>
            </a:r>
            <a:r>
              <a:rPr lang="en-US" dirty="0">
                <a:latin typeface="Bodoni 72 Book"/>
                <a:cs typeface="Bodoni 72 Book"/>
              </a:rPr>
              <a:t> </a:t>
            </a:r>
            <a:r>
              <a:rPr lang="en-US" dirty="0" err="1">
                <a:latin typeface="Bodoni 72 Book"/>
                <a:cs typeface="Bodoni 72 Book"/>
              </a:rPr>
              <a:t>movimento</a:t>
            </a:r>
            <a:r>
              <a:rPr lang="en-US" dirty="0">
                <a:latin typeface="Bodoni 72 Book"/>
                <a:cs typeface="Bodoni 72 Book"/>
              </a:rPr>
              <a:t> del tempo </a:t>
            </a:r>
            <a:r>
              <a:rPr lang="en-US" dirty="0" err="1">
                <a:latin typeface="Bodoni 72 Book"/>
                <a:cs typeface="Bodoni 72 Book"/>
              </a:rPr>
              <a:t>ed</a:t>
            </a:r>
            <a:r>
              <a:rPr lang="en-US" dirty="0">
                <a:latin typeface="Bodoni 72 Book"/>
                <a:cs typeface="Bodoni 72 Book"/>
              </a:rPr>
              <a:t> </a:t>
            </a:r>
            <a:r>
              <a:rPr lang="en-US" dirty="0" err="1">
                <a:latin typeface="Bodoni 72 Book"/>
                <a:cs typeface="Bodoni 72 Book"/>
              </a:rPr>
              <a:t>i</a:t>
            </a:r>
            <a:r>
              <a:rPr lang="en-US" dirty="0">
                <a:latin typeface="Bodoni 72 Book"/>
                <a:cs typeface="Bodoni 72 Book"/>
              </a:rPr>
              <a:t> </a:t>
            </a:r>
            <a:r>
              <a:rPr lang="en-US" dirty="0" err="1">
                <a:latin typeface="Bodoni 72 Book"/>
                <a:cs typeface="Bodoni 72 Book"/>
              </a:rPr>
              <a:t>suoi</a:t>
            </a:r>
            <a:r>
              <a:rPr lang="en-US" dirty="0">
                <a:latin typeface="Bodoni 72 Book"/>
                <a:cs typeface="Bodoni 72 Book"/>
              </a:rPr>
              <a:t> </a:t>
            </a:r>
            <a:r>
              <a:rPr lang="en-US" dirty="0" err="1">
                <a:latin typeface="Bodoni 72 Book"/>
                <a:cs typeface="Bodoni 72 Book"/>
              </a:rPr>
              <a:t>effetti</a:t>
            </a:r>
            <a:r>
              <a:rPr lang="en-US" dirty="0">
                <a:latin typeface="Bodoni 72 Book"/>
                <a:cs typeface="Bodoni 72 Book"/>
              </a:rPr>
              <a:t> </a:t>
            </a:r>
            <a:r>
              <a:rPr lang="en-US" dirty="0" err="1">
                <a:latin typeface="Bodoni 72 Book"/>
                <a:cs typeface="Bodoni 72 Book"/>
              </a:rPr>
              <a:t>sulla</a:t>
            </a:r>
            <a:r>
              <a:rPr lang="en-US" dirty="0">
                <a:latin typeface="Bodoni 72 Book"/>
                <a:cs typeface="Bodoni 72 Book"/>
              </a:rPr>
              <a:t> </a:t>
            </a:r>
            <a:r>
              <a:rPr lang="en-US" dirty="0" err="1">
                <a:latin typeface="Bodoni 72 Book"/>
                <a:cs typeface="Bodoni 72 Book"/>
              </a:rPr>
              <a:t>soggettività</a:t>
            </a:r>
            <a:r>
              <a:rPr lang="en-US" dirty="0">
                <a:latin typeface="Bodoni 72 Book"/>
                <a:cs typeface="Bodoni 72 Book"/>
              </a:rPr>
              <a:t>. </a:t>
            </a:r>
          </a:p>
        </p:txBody>
      </p:sp>
      <p:sp>
        <p:nvSpPr>
          <p:cNvPr id="9" name="TextBox 8"/>
          <p:cNvSpPr txBox="1"/>
          <p:nvPr/>
        </p:nvSpPr>
        <p:spPr>
          <a:xfrm>
            <a:off x="1407429" y="669282"/>
            <a:ext cx="2561274" cy="461665"/>
          </a:xfrm>
          <a:prstGeom prst="rect">
            <a:avLst/>
          </a:prstGeom>
          <a:noFill/>
        </p:spPr>
        <p:txBody>
          <a:bodyPr wrap="none" rtlCol="0">
            <a:spAutoFit/>
          </a:bodyPr>
          <a:lstStyle/>
          <a:p>
            <a:r>
              <a:rPr lang="en-US" sz="2400" dirty="0">
                <a:latin typeface="Bodoni 72 Book"/>
                <a:cs typeface="Bodoni 72 Book"/>
              </a:rPr>
              <a:t>Victoria’s reflection:</a:t>
            </a:r>
          </a:p>
        </p:txBody>
      </p:sp>
    </p:spTree>
    <p:extLst>
      <p:ext uri="{BB962C8B-B14F-4D97-AF65-F5344CB8AC3E}">
        <p14:creationId xmlns:p14="http://schemas.microsoft.com/office/powerpoint/2010/main" val="4016754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doni 72 Book"/>
                <a:cs typeface="Bodoni 72 Book"/>
              </a:rPr>
              <a:t>The results</a:t>
            </a:r>
          </a:p>
        </p:txBody>
      </p:sp>
      <p:pic>
        <p:nvPicPr>
          <p:cNvPr id="4" name="Content Placeholder 3" descr="26659757889_9187bfa3b6_z.jpg"/>
          <p:cNvPicPr>
            <a:picLocks noGrp="1" noChangeAspect="1"/>
          </p:cNvPicPr>
          <p:nvPr>
            <p:ph idx="1"/>
          </p:nvPr>
        </p:nvPicPr>
        <p:blipFill>
          <a:blip r:embed="rId3">
            <a:extLst>
              <a:ext uri="{28A0092B-C50C-407E-A947-70E740481C1C}">
                <a14:useLocalDpi xmlns:a14="http://schemas.microsoft.com/office/drawing/2010/main" val="0"/>
              </a:ext>
            </a:extLst>
          </a:blip>
          <a:srcRect l="-86028" r="-86028"/>
          <a:stretch>
            <a:fillRect/>
          </a:stretch>
        </p:blipFill>
        <p:spPr/>
      </p:pic>
    </p:spTree>
    <p:extLst>
      <p:ext uri="{BB962C8B-B14F-4D97-AF65-F5344CB8AC3E}">
        <p14:creationId xmlns:p14="http://schemas.microsoft.com/office/powerpoint/2010/main" val="1610401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C2FD5-5EDB-9241-A531-310CA8B85214}"/>
              </a:ext>
            </a:extLst>
          </p:cNvPr>
          <p:cNvSpPr>
            <a:spLocks noGrp="1"/>
          </p:cNvSpPr>
          <p:nvPr>
            <p:ph type="title"/>
          </p:nvPr>
        </p:nvSpPr>
        <p:spPr/>
        <p:txBody>
          <a:bodyPr/>
          <a:lstStyle/>
          <a:p>
            <a:r>
              <a:rPr lang="en-US" dirty="0" err="1"/>
              <a:t>Jarimal’s</a:t>
            </a:r>
            <a:r>
              <a:rPr lang="en-US" dirty="0"/>
              <a:t> portrait</a:t>
            </a:r>
          </a:p>
        </p:txBody>
      </p:sp>
      <p:pic>
        <p:nvPicPr>
          <p:cNvPr id="5" name="Content Placeholder 4">
            <a:extLst>
              <a:ext uri="{FF2B5EF4-FFF2-40B4-BE49-F238E27FC236}">
                <a16:creationId xmlns:a16="http://schemas.microsoft.com/office/drawing/2014/main" id="{0CD25E0F-FE60-DA4E-AECC-67D83588A2E0}"/>
              </a:ext>
            </a:extLst>
          </p:cNvPr>
          <p:cNvPicPr>
            <a:picLocks noGrp="1" noChangeAspect="1"/>
          </p:cNvPicPr>
          <p:nvPr>
            <p:ph idx="1"/>
          </p:nvPr>
        </p:nvPicPr>
        <p:blipFill>
          <a:blip r:embed="rId3"/>
          <a:stretch>
            <a:fillRect/>
          </a:stretch>
        </p:blipFill>
        <p:spPr>
          <a:xfrm>
            <a:off x="1766808" y="1600200"/>
            <a:ext cx="5610384" cy="4533900"/>
          </a:xfrm>
        </p:spPr>
      </p:pic>
    </p:spTree>
    <p:extLst>
      <p:ext uri="{BB962C8B-B14F-4D97-AF65-F5344CB8AC3E}">
        <p14:creationId xmlns:p14="http://schemas.microsoft.com/office/powerpoint/2010/main" val="686230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8E4FA-5D49-C446-A743-8C2B03955BE6}"/>
              </a:ext>
            </a:extLst>
          </p:cNvPr>
          <p:cNvSpPr>
            <a:spLocks noGrp="1"/>
          </p:cNvSpPr>
          <p:nvPr>
            <p:ph type="title"/>
          </p:nvPr>
        </p:nvSpPr>
        <p:spPr/>
        <p:txBody>
          <a:bodyPr/>
          <a:lstStyle/>
          <a:p>
            <a:r>
              <a:rPr lang="en-US" dirty="0"/>
              <a:t>Victoria’s final products</a:t>
            </a:r>
          </a:p>
        </p:txBody>
      </p:sp>
      <p:sp>
        <p:nvSpPr>
          <p:cNvPr id="3" name="Content Placeholder 2">
            <a:extLst>
              <a:ext uri="{FF2B5EF4-FFF2-40B4-BE49-F238E27FC236}">
                <a16:creationId xmlns:a16="http://schemas.microsoft.com/office/drawing/2014/main" id="{0A4B681D-1331-C449-BCFE-7A32F799BB44}"/>
              </a:ext>
            </a:extLst>
          </p:cNvPr>
          <p:cNvSpPr>
            <a:spLocks noGrp="1"/>
          </p:cNvSpPr>
          <p:nvPr>
            <p:ph idx="1"/>
          </p:nvPr>
        </p:nvSpPr>
        <p:spPr/>
        <p:txBody>
          <a:bodyPr/>
          <a:lstStyle/>
          <a:p>
            <a:r>
              <a:rPr lang="en-US" dirty="0"/>
              <a:t> Unit-plan project for high school students entitled “Between Poetry and  Painting”</a:t>
            </a:r>
          </a:p>
          <a:p>
            <a:r>
              <a:rPr lang="en-US" dirty="0"/>
              <a:t>Original production of poems inspired by Renaissance and modern works of art</a:t>
            </a:r>
          </a:p>
          <a:p>
            <a:endParaRPr lang="en-US" dirty="0"/>
          </a:p>
        </p:txBody>
      </p:sp>
    </p:spTree>
    <p:extLst>
      <p:ext uri="{BB962C8B-B14F-4D97-AF65-F5344CB8AC3E}">
        <p14:creationId xmlns:p14="http://schemas.microsoft.com/office/powerpoint/2010/main" val="726653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dirty="0">
                <a:latin typeface="Bodoni 72 Book"/>
                <a:cs typeface="Bodoni 72 Book"/>
              </a:rPr>
              <a:t>What is this course about?</a:t>
            </a:r>
          </a:p>
        </p:txBody>
      </p:sp>
      <p:sp>
        <p:nvSpPr>
          <p:cNvPr id="8" name="Content Placeholder 7"/>
          <p:cNvSpPr>
            <a:spLocks noGrp="1"/>
          </p:cNvSpPr>
          <p:nvPr>
            <p:ph idx="1"/>
          </p:nvPr>
        </p:nvSpPr>
        <p:spPr/>
        <p:txBody>
          <a:bodyPr>
            <a:normAutofit fontScale="92500"/>
          </a:bodyPr>
          <a:lstStyle/>
          <a:p>
            <a:r>
              <a:rPr lang="en-US" sz="3000" dirty="0">
                <a:solidFill>
                  <a:schemeClr val="tx1"/>
                </a:solidFill>
                <a:effectLst/>
                <a:latin typeface="Bodoni 72 Book"/>
                <a:ea typeface="+mn-ea"/>
                <a:cs typeface="Bodoni 72 Book"/>
              </a:rPr>
              <a:t>This course is meant to improve the writing and reading skills of students enrolled in the MA  and BA program in Italian. During the semester students will read various types of texts—editorial articles, critical essays, poetry and narrative—and will look at paintings and watch movies, in order to learn how to interpret and write on these media. Students will focus less on grammar than on the way stylistic and rhetorical devices help readers/writers to interpret a text and how this text communicates its own message to the readership/viewership. </a:t>
            </a:r>
          </a:p>
          <a:p>
            <a:endParaRPr lang="en-US" dirty="0"/>
          </a:p>
        </p:txBody>
      </p:sp>
    </p:spTree>
    <p:extLst>
      <p:ext uri="{BB962C8B-B14F-4D97-AF65-F5344CB8AC3E}">
        <p14:creationId xmlns:p14="http://schemas.microsoft.com/office/powerpoint/2010/main" val="1622920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Bodoni 72 Book"/>
                <a:cs typeface="Bodoni 72 Book"/>
              </a:rPr>
              <a:t>The Living Hall, The Frick Collection</a:t>
            </a:r>
          </a:p>
        </p:txBody>
      </p:sp>
      <p:pic>
        <p:nvPicPr>
          <p:cNvPr id="4" name="Content Placeholder 3" descr="Screenshot_2019-03-22 2015-01-frickcollection-elgreco jpg (JPEG Image, 960 × 400 pixels).png"/>
          <p:cNvPicPr>
            <a:picLocks noGrp="1" noChangeAspect="1"/>
          </p:cNvPicPr>
          <p:nvPr>
            <p:ph idx="1"/>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91286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5C26F-039B-A34A-85C9-CF9CCACEDDB7}"/>
              </a:ext>
            </a:extLst>
          </p:cNvPr>
          <p:cNvSpPr>
            <a:spLocks noGrp="1"/>
          </p:cNvSpPr>
          <p:nvPr>
            <p:ph type="title"/>
          </p:nvPr>
        </p:nvSpPr>
        <p:spPr/>
        <p:txBody>
          <a:bodyPr>
            <a:normAutofit fontScale="90000"/>
          </a:bodyPr>
          <a:lstStyle/>
          <a:p>
            <a:r>
              <a:rPr lang="en-US" dirty="0"/>
              <a:t>Selected Bibliography on Emotions</a:t>
            </a:r>
          </a:p>
        </p:txBody>
      </p:sp>
      <p:sp>
        <p:nvSpPr>
          <p:cNvPr id="3" name="Content Placeholder 2">
            <a:extLst>
              <a:ext uri="{FF2B5EF4-FFF2-40B4-BE49-F238E27FC236}">
                <a16:creationId xmlns:a16="http://schemas.microsoft.com/office/drawing/2014/main" id="{0460A9B8-4EF4-394D-9C17-6E064125BB46}"/>
              </a:ext>
            </a:extLst>
          </p:cNvPr>
          <p:cNvSpPr>
            <a:spLocks noGrp="1"/>
          </p:cNvSpPr>
          <p:nvPr>
            <p:ph idx="1"/>
          </p:nvPr>
        </p:nvSpPr>
        <p:spPr>
          <a:xfrm>
            <a:off x="419100" y="1628800"/>
            <a:ext cx="8229600" cy="4322738"/>
          </a:xfrm>
        </p:spPr>
        <p:txBody>
          <a:bodyPr numCol="2">
            <a:normAutofit fontScale="47500" lnSpcReduction="20000"/>
          </a:bodyPr>
          <a:lstStyle/>
          <a:p>
            <a:r>
              <a:rPr lang="en-US" kern="1200" dirty="0">
                <a:effectLst/>
              </a:rPr>
              <a:t>The humoral theory and the thought systems of Freud and Darwin exemplify the hydraulic model, </a:t>
            </a:r>
          </a:p>
          <a:p>
            <a:endParaRPr lang="en-US" kern="1200" dirty="0">
              <a:effectLst/>
            </a:endParaRPr>
          </a:p>
          <a:p>
            <a:r>
              <a:rPr lang="en-US" kern="1200" dirty="0">
                <a:effectLst/>
              </a:rPr>
              <a:t>The work of Marta Nussbaum, the </a:t>
            </a:r>
            <a:r>
              <a:rPr lang="en-US" kern="1200" dirty="0" err="1">
                <a:effectLst/>
              </a:rPr>
              <a:t>Stearnes</a:t>
            </a:r>
            <a:r>
              <a:rPr lang="en-US" kern="1200" dirty="0">
                <a:effectLst/>
              </a:rPr>
              <a:t>, and Antonio Damasio are examples of the cognitive model. </a:t>
            </a:r>
          </a:p>
          <a:p>
            <a:pPr>
              <a:buFont typeface="Arial" panose="020B0604020202020204" pitchFamily="34" charset="0"/>
              <a:buChar char="•"/>
            </a:pPr>
            <a:r>
              <a:rPr lang="en-US" kern="1200" dirty="0">
                <a:effectLst/>
              </a:rPr>
              <a:t>Martha C.  Nussbaum, </a:t>
            </a:r>
            <a:r>
              <a:rPr lang="en-US" i="1" kern="1200" dirty="0">
                <a:effectLst/>
              </a:rPr>
              <a:t>The Therapy of Desire: Theory and Practice in Hellenistic Ethics</a:t>
            </a:r>
            <a:r>
              <a:rPr lang="en-US" kern="1200" dirty="0">
                <a:effectLst/>
              </a:rPr>
              <a:t> (Princeton, N.J: Princeton University Press, 1994); </a:t>
            </a:r>
          </a:p>
          <a:p>
            <a:pPr>
              <a:buFont typeface="Arial" panose="020B0604020202020204" pitchFamily="34" charset="0"/>
              <a:buChar char="•"/>
            </a:pPr>
            <a:r>
              <a:rPr lang="en-US" kern="1200" dirty="0">
                <a:effectLst/>
              </a:rPr>
              <a:t>Peter N. Stearns and Carol Z. Stearns, “Emotionology: Clarifying the History of Emotions and Emotional Standards ” in </a:t>
            </a:r>
            <a:r>
              <a:rPr lang="en-US" i="1" kern="1200" dirty="0">
                <a:effectLst/>
              </a:rPr>
              <a:t>The American Historical Review</a:t>
            </a:r>
            <a:r>
              <a:rPr lang="en-US" kern="1200" dirty="0">
                <a:effectLst/>
              </a:rPr>
              <a:t>, Vol. 90, No. 4 (Oct., 1985), 813-836; </a:t>
            </a:r>
          </a:p>
          <a:p>
            <a:pPr>
              <a:buFont typeface="Arial" panose="020B0604020202020204" pitchFamily="34" charset="0"/>
              <a:buChar char="•"/>
            </a:pPr>
            <a:r>
              <a:rPr lang="en-US" kern="1200" dirty="0">
                <a:effectLst/>
              </a:rPr>
              <a:t>Antonio R. Damasio, </a:t>
            </a:r>
            <a:r>
              <a:rPr lang="en-US" i="1" kern="1200" dirty="0">
                <a:effectLst/>
              </a:rPr>
              <a:t>Descartes’ Error. Emotion, Reason, and the Human Brain</a:t>
            </a:r>
            <a:r>
              <a:rPr lang="en-US" kern="1200" dirty="0">
                <a:effectLst/>
              </a:rPr>
              <a:t> (New York: Avon Books, 1994).</a:t>
            </a:r>
          </a:p>
          <a:p>
            <a:r>
              <a:rPr lang="en-US" kern="1200" dirty="0">
                <a:effectLst/>
              </a:rPr>
              <a:t>The work of Barbara Rosenwein and William Reddy exemplify the </a:t>
            </a:r>
            <a:r>
              <a:rPr lang="en-US" dirty="0">
                <a:effectLst/>
              </a:rPr>
              <a:t>the social constructionist model</a:t>
            </a:r>
            <a:r>
              <a:rPr lang="en-US" kern="1200" dirty="0">
                <a:effectLst/>
              </a:rPr>
              <a:t>. </a:t>
            </a:r>
          </a:p>
          <a:p>
            <a:pPr>
              <a:buFont typeface="Arial" panose="020B0604020202020204" pitchFamily="34" charset="0"/>
              <a:buChar char="•"/>
            </a:pPr>
            <a:r>
              <a:rPr lang="en-US" kern="1200" dirty="0">
                <a:effectLst/>
              </a:rPr>
              <a:t>Barbara Rosenwein, “Worrying about Emotions,” </a:t>
            </a:r>
            <a:r>
              <a:rPr lang="en-US" i="1" kern="1200" dirty="0">
                <a:effectLst/>
              </a:rPr>
              <a:t>The American Historical Review</a:t>
            </a:r>
            <a:r>
              <a:rPr lang="en-US" kern="1200" dirty="0">
                <a:effectLst/>
              </a:rPr>
              <a:t> Vol. 107.3 (June 2002): 821–845; </a:t>
            </a:r>
          </a:p>
          <a:p>
            <a:pPr>
              <a:buFont typeface="Arial" panose="020B0604020202020204" pitchFamily="34" charset="0"/>
              <a:buChar char="•"/>
            </a:pPr>
            <a:r>
              <a:rPr lang="en-US" kern="1200" dirty="0">
                <a:effectLst/>
              </a:rPr>
              <a:t>William Reddy, </a:t>
            </a:r>
            <a:r>
              <a:rPr lang="en-US" i="1" kern="1200" dirty="0">
                <a:effectLst/>
              </a:rPr>
              <a:t>The Navigation of Feeling: A Framework for the History of Emotions</a:t>
            </a:r>
            <a:r>
              <a:rPr lang="en-US" kern="1200" dirty="0">
                <a:effectLst/>
              </a:rPr>
              <a:t>, (New York: Cambridge University Press, 2001).</a:t>
            </a:r>
          </a:p>
          <a:p>
            <a:pPr>
              <a:buFont typeface="Arial" panose="020B0604020202020204" pitchFamily="34" charset="0"/>
              <a:buChar char="•"/>
            </a:pPr>
            <a:endParaRPr lang="en-US" kern="1200" dirty="0">
              <a:effectLst/>
            </a:endParaRPr>
          </a:p>
          <a:p>
            <a:pPr>
              <a:buFont typeface="Arial" panose="020B0604020202020204" pitchFamily="34" charset="0"/>
              <a:buChar char="•"/>
            </a:pPr>
            <a:r>
              <a:rPr lang="en-US" kern="1200" dirty="0">
                <a:effectLst/>
              </a:rPr>
              <a:t>See also </a:t>
            </a:r>
          </a:p>
          <a:p>
            <a:pPr>
              <a:buFont typeface="Arial" panose="020B0604020202020204" pitchFamily="34" charset="0"/>
              <a:buChar char="•"/>
            </a:pPr>
            <a:endParaRPr lang="en-US" kern="1200" dirty="0">
              <a:effectLst/>
            </a:endParaRPr>
          </a:p>
          <a:p>
            <a:r>
              <a:rPr lang="en-US" dirty="0" err="1">
                <a:effectLst/>
              </a:rPr>
              <a:t>Balboni</a:t>
            </a:r>
            <a:r>
              <a:rPr lang="en-US" dirty="0">
                <a:effectLst/>
              </a:rPr>
              <a:t>, Paolo. </a:t>
            </a:r>
            <a:r>
              <a:rPr lang="en-US" i="1" dirty="0" err="1">
                <a:effectLst/>
              </a:rPr>
              <a:t>Insegnare</a:t>
            </a:r>
            <a:r>
              <a:rPr lang="en-US" i="1" dirty="0">
                <a:effectLst/>
              </a:rPr>
              <a:t> la </a:t>
            </a:r>
            <a:r>
              <a:rPr lang="en-US" i="1" dirty="0" err="1">
                <a:effectLst/>
              </a:rPr>
              <a:t>letteratura</a:t>
            </a:r>
            <a:r>
              <a:rPr lang="en-US" i="1" dirty="0">
                <a:effectLst/>
              </a:rPr>
              <a:t> </a:t>
            </a:r>
            <a:r>
              <a:rPr lang="en-US" i="1" dirty="0" err="1">
                <a:effectLst/>
              </a:rPr>
              <a:t>italiana</a:t>
            </a:r>
            <a:r>
              <a:rPr lang="en-US" i="1" dirty="0">
                <a:effectLst/>
              </a:rPr>
              <a:t> a </a:t>
            </a:r>
            <a:r>
              <a:rPr lang="en-US" i="1" dirty="0" err="1">
                <a:effectLst/>
              </a:rPr>
              <a:t>stranieri</a:t>
            </a:r>
            <a:r>
              <a:rPr lang="en-US" i="1" dirty="0">
                <a:effectLst/>
              </a:rPr>
              <a:t>: </a:t>
            </a:r>
            <a:r>
              <a:rPr lang="en-US" i="1" dirty="0" err="1">
                <a:effectLst/>
              </a:rPr>
              <a:t>risorse</a:t>
            </a:r>
            <a:r>
              <a:rPr lang="en-US" i="1" dirty="0">
                <a:effectLst/>
              </a:rPr>
              <a:t> per </a:t>
            </a:r>
            <a:r>
              <a:rPr lang="en-US" i="1" dirty="0" err="1">
                <a:effectLst/>
              </a:rPr>
              <a:t>i</a:t>
            </a:r>
            <a:r>
              <a:rPr lang="en-US" i="1" dirty="0">
                <a:effectLst/>
              </a:rPr>
              <a:t> </a:t>
            </a:r>
            <a:r>
              <a:rPr lang="en-US" i="1" dirty="0" err="1">
                <a:effectLst/>
              </a:rPr>
              <a:t>docenti</a:t>
            </a:r>
            <a:r>
              <a:rPr lang="en-US" i="1" dirty="0">
                <a:effectLst/>
              </a:rPr>
              <a:t> di </a:t>
            </a:r>
            <a:r>
              <a:rPr lang="en-US" i="1" dirty="0" err="1">
                <a:effectLst/>
              </a:rPr>
              <a:t>italiano</a:t>
            </a:r>
            <a:r>
              <a:rPr lang="en-US" i="1" dirty="0">
                <a:effectLst/>
              </a:rPr>
              <a:t> come lingua </a:t>
            </a:r>
            <a:r>
              <a:rPr lang="en-US" i="1" dirty="0" err="1">
                <a:effectLst/>
              </a:rPr>
              <a:t>straniera</a:t>
            </a:r>
            <a:r>
              <a:rPr lang="en-US" dirty="0">
                <a:effectLst/>
              </a:rPr>
              <a:t>. Perugia: Guerra ed., 2006. </a:t>
            </a:r>
            <a:endParaRPr lang="en-US" dirty="0"/>
          </a:p>
        </p:txBody>
      </p:sp>
    </p:spTree>
    <p:extLst>
      <p:ext uri="{BB962C8B-B14F-4D97-AF65-F5344CB8AC3E}">
        <p14:creationId xmlns:p14="http://schemas.microsoft.com/office/powerpoint/2010/main" val="3350060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556" y="476672"/>
            <a:ext cx="8229600" cy="1143000"/>
          </a:xfrm>
        </p:spPr>
        <p:txBody>
          <a:bodyPr>
            <a:noAutofit/>
          </a:bodyPr>
          <a:lstStyle/>
          <a:p>
            <a:r>
              <a:rPr lang="en-US" sz="3600" dirty="0">
                <a:latin typeface="Bodoni 72 Book"/>
                <a:cs typeface="Bodoni 72 Book"/>
              </a:rPr>
              <a:t>Preparing the students to visit the museum and to “read” the Renaissance portrait </a:t>
            </a:r>
          </a:p>
        </p:txBody>
      </p:sp>
      <p:sp>
        <p:nvSpPr>
          <p:cNvPr id="3" name="Content Placeholder 2"/>
          <p:cNvSpPr>
            <a:spLocks noGrp="1"/>
          </p:cNvSpPr>
          <p:nvPr>
            <p:ph idx="1"/>
          </p:nvPr>
        </p:nvSpPr>
        <p:spPr>
          <a:xfrm>
            <a:off x="467544" y="2132856"/>
            <a:ext cx="8229600" cy="4533900"/>
          </a:xfrm>
        </p:spPr>
        <p:txBody>
          <a:bodyPr>
            <a:normAutofit lnSpcReduction="10000"/>
          </a:bodyPr>
          <a:lstStyle/>
          <a:p>
            <a:r>
              <a:rPr lang="en-US" sz="2400" dirty="0">
                <a:latin typeface="Bodoni 72 Book"/>
                <a:cs typeface="Bodoni 72 Book"/>
              </a:rPr>
              <a:t>Getting acquainted with the Renaissance portrait through online learning resources</a:t>
            </a:r>
          </a:p>
          <a:p>
            <a:r>
              <a:rPr lang="en-US" sz="2400" dirty="0">
                <a:latin typeface="Bodoni 72 Book"/>
                <a:cs typeface="Bodoni 72 Book"/>
              </a:rPr>
              <a:t>Understanding  the rhetorical figure of </a:t>
            </a:r>
            <a:r>
              <a:rPr lang="en-US" sz="2400" dirty="0" err="1">
                <a:latin typeface="Bodoni 72 Book"/>
                <a:cs typeface="Bodoni 72 Book"/>
              </a:rPr>
              <a:t>ekphrasis</a:t>
            </a:r>
            <a:endParaRPr lang="en-US" sz="2400" dirty="0">
              <a:latin typeface="Bodoni 72 Book"/>
              <a:cs typeface="Bodoni 72 Book"/>
            </a:endParaRPr>
          </a:p>
          <a:p>
            <a:r>
              <a:rPr lang="en-US" sz="2400" dirty="0">
                <a:latin typeface="Bodoni 72 Book"/>
                <a:cs typeface="Bodoni 72 Book"/>
              </a:rPr>
              <a:t>Writing with quickness, lightness and exactitude</a:t>
            </a:r>
          </a:p>
          <a:p>
            <a:r>
              <a:rPr lang="en-US" sz="2400" dirty="0">
                <a:latin typeface="Bodoni 72 Book"/>
                <a:cs typeface="Bodoni 72 Book"/>
              </a:rPr>
              <a:t>Create a  “Renaissance portrait” of themselves or of another person</a:t>
            </a:r>
          </a:p>
          <a:p>
            <a:r>
              <a:rPr lang="en-US" sz="2400" dirty="0">
                <a:solidFill>
                  <a:schemeClr val="tx1"/>
                </a:solidFill>
                <a:effectLst/>
                <a:latin typeface="Bodoni 72 Book"/>
                <a:cs typeface="Bodoni 72 Book"/>
              </a:rPr>
              <a:t>Maya: “</a:t>
            </a:r>
            <a:r>
              <a:rPr lang="en-US" sz="2400" dirty="0" err="1">
                <a:solidFill>
                  <a:schemeClr val="tx1"/>
                </a:solidFill>
                <a:effectLst/>
                <a:latin typeface="Bodoni 72 Book"/>
                <a:cs typeface="Bodoni 72 Book"/>
              </a:rPr>
              <a:t>una</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raggazza</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si</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siede</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alla</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tavola</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guardando</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alla</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sua</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sinistra</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Cosi</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vediamo</a:t>
            </a:r>
            <a:r>
              <a:rPr lang="en-US" sz="2400" dirty="0">
                <a:solidFill>
                  <a:schemeClr val="tx1"/>
                </a:solidFill>
                <a:effectLst/>
                <a:latin typeface="Bodoni 72 Book"/>
                <a:cs typeface="Bodoni 72 Book"/>
              </a:rPr>
              <a:t> solo </a:t>
            </a:r>
            <a:r>
              <a:rPr lang="en-US" sz="2400" dirty="0" err="1">
                <a:solidFill>
                  <a:schemeClr val="tx1"/>
                </a:solidFill>
                <a:effectLst/>
                <a:latin typeface="Bodoni 72 Book"/>
                <a:cs typeface="Bodoni 72 Book"/>
              </a:rPr>
              <a:t>il</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suo</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profilo</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che</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alla</a:t>
            </a:r>
            <a:r>
              <a:rPr lang="en-US" sz="2400" dirty="0">
                <a:solidFill>
                  <a:schemeClr val="tx1"/>
                </a:solidFill>
                <a:effectLst/>
                <a:latin typeface="Bodoni 72 Book"/>
                <a:cs typeface="Bodoni 72 Book"/>
              </a:rPr>
              <a:t> prima vista e’ </a:t>
            </a:r>
            <a:r>
              <a:rPr lang="en-US" sz="2400" dirty="0" err="1">
                <a:solidFill>
                  <a:schemeClr val="tx1"/>
                </a:solidFill>
                <a:effectLst/>
                <a:latin typeface="Bodoni 72 Book"/>
                <a:cs typeface="Bodoni 72 Book"/>
              </a:rPr>
              <a:t>abbastanza</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vaga</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Magari</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il</a:t>
            </a:r>
            <a:r>
              <a:rPr lang="en-US" sz="2400" dirty="0">
                <a:solidFill>
                  <a:schemeClr val="tx1"/>
                </a:solidFill>
                <a:effectLst/>
                <a:latin typeface="Bodoni 72 Book"/>
                <a:cs typeface="Bodoni 72 Book"/>
              </a:rPr>
              <a:t> sole non </a:t>
            </a:r>
            <a:r>
              <a:rPr lang="en-US" sz="2400" dirty="0" err="1">
                <a:solidFill>
                  <a:schemeClr val="tx1"/>
                </a:solidFill>
                <a:effectLst/>
                <a:latin typeface="Bodoni 72 Book"/>
                <a:cs typeface="Bodoni 72 Book"/>
              </a:rPr>
              <a:t>si</a:t>
            </a:r>
            <a:r>
              <a:rPr lang="en-US" sz="2400" dirty="0">
                <a:solidFill>
                  <a:schemeClr val="tx1"/>
                </a:solidFill>
                <a:effectLst/>
                <a:latin typeface="Bodoni 72 Book"/>
                <a:cs typeface="Bodoni 72 Book"/>
              </a:rPr>
              <a:t> e’ </a:t>
            </a:r>
            <a:r>
              <a:rPr lang="en-US" sz="2400" dirty="0" err="1">
                <a:solidFill>
                  <a:schemeClr val="tx1"/>
                </a:solidFill>
                <a:effectLst/>
                <a:latin typeface="Bodoni 72 Book"/>
                <a:cs typeface="Bodoni 72 Book"/>
              </a:rPr>
              <a:t>ancora</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svegliato</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completamente</a:t>
            </a:r>
            <a:r>
              <a:rPr lang="en-US" sz="2400" dirty="0">
                <a:solidFill>
                  <a:schemeClr val="tx1"/>
                </a:solidFill>
                <a:effectLst/>
                <a:latin typeface="Bodoni 72 Book"/>
                <a:cs typeface="Bodoni 72 Book"/>
              </a:rPr>
              <a:t>. In </a:t>
            </a:r>
            <a:r>
              <a:rPr lang="en-US" sz="2400" dirty="0" err="1">
                <a:solidFill>
                  <a:schemeClr val="tx1"/>
                </a:solidFill>
                <a:effectLst/>
                <a:latin typeface="Bodoni 72 Book"/>
                <a:cs typeface="Bodoni 72 Book"/>
              </a:rPr>
              <a:t>un’ambiente</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buio</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una</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lampadina</a:t>
            </a:r>
            <a:r>
              <a:rPr lang="en-US" sz="2400" dirty="0">
                <a:solidFill>
                  <a:schemeClr val="tx1"/>
                </a:solidFill>
                <a:effectLst/>
                <a:latin typeface="Bodoni 72 Book"/>
                <a:cs typeface="Bodoni 72 Book"/>
              </a:rPr>
              <a:t> a </a:t>
            </a:r>
            <a:r>
              <a:rPr lang="en-US" sz="2400" dirty="0" err="1">
                <a:solidFill>
                  <a:schemeClr val="tx1"/>
                </a:solidFill>
                <a:effectLst/>
                <a:latin typeface="Bodoni 72 Book"/>
                <a:cs typeface="Bodoni 72 Book"/>
              </a:rPr>
              <a:t>sua</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destra</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prioietta</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una</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sottile</a:t>
            </a:r>
            <a:r>
              <a:rPr lang="en-US" sz="2400" dirty="0">
                <a:solidFill>
                  <a:schemeClr val="tx1"/>
                </a:solidFill>
                <a:effectLst/>
                <a:latin typeface="Bodoni 72 Book"/>
                <a:cs typeface="Bodoni 72 Book"/>
              </a:rPr>
              <a:t> lama di </a:t>
            </a:r>
            <a:r>
              <a:rPr lang="en-US" sz="2400" dirty="0" err="1">
                <a:solidFill>
                  <a:schemeClr val="tx1"/>
                </a:solidFill>
                <a:effectLst/>
                <a:latin typeface="Bodoni 72 Book"/>
                <a:cs typeface="Bodoni 72 Book"/>
              </a:rPr>
              <a:t>luce</a:t>
            </a:r>
            <a:r>
              <a:rPr lang="en-US" sz="2400" dirty="0">
                <a:solidFill>
                  <a:schemeClr val="tx1"/>
                </a:solidFill>
                <a:effectLst/>
                <a:latin typeface="Bodoni 72 Book"/>
                <a:cs typeface="Bodoni 72 Book"/>
              </a:rPr>
              <a:t> con cui </a:t>
            </a:r>
            <a:r>
              <a:rPr lang="en-US" sz="2400" dirty="0" err="1">
                <a:solidFill>
                  <a:schemeClr val="tx1"/>
                </a:solidFill>
                <a:effectLst/>
                <a:latin typeface="Bodoni 72 Book"/>
                <a:cs typeface="Bodoni 72 Book"/>
              </a:rPr>
              <a:t>i</a:t>
            </a:r>
            <a:r>
              <a:rPr lang="en-US" sz="2400" dirty="0">
                <a:solidFill>
                  <a:schemeClr val="tx1"/>
                </a:solidFill>
                <a:effectLst/>
                <a:latin typeface="Bodoni 72 Book"/>
                <a:cs typeface="Bodoni 72 Book"/>
              </a:rPr>
              <a:t> sui </a:t>
            </a:r>
            <a:r>
              <a:rPr lang="en-US" sz="2400" dirty="0" err="1">
                <a:solidFill>
                  <a:schemeClr val="tx1"/>
                </a:solidFill>
                <a:effectLst/>
                <a:latin typeface="Bodoni 72 Book"/>
                <a:cs typeface="Bodoni 72 Book"/>
              </a:rPr>
              <a:t>neri</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capelli</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corti</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vengono</a:t>
            </a:r>
            <a:r>
              <a:rPr lang="en-US" sz="2400" dirty="0">
                <a:solidFill>
                  <a:schemeClr val="tx1"/>
                </a:solidFill>
                <a:effectLst/>
                <a:latin typeface="Bodoni 72 Book"/>
                <a:cs typeface="Bodoni 72 Book"/>
              </a:rPr>
              <a:t> illuminati. E </a:t>
            </a:r>
            <a:r>
              <a:rPr lang="en-US" sz="2400" dirty="0" err="1">
                <a:solidFill>
                  <a:schemeClr val="tx1"/>
                </a:solidFill>
                <a:effectLst/>
                <a:latin typeface="Bodoni 72 Book"/>
                <a:cs typeface="Bodoni 72 Book"/>
              </a:rPr>
              <a:t>ora</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troviamo</a:t>
            </a:r>
            <a:r>
              <a:rPr lang="en-US" sz="2400" dirty="0">
                <a:solidFill>
                  <a:schemeClr val="tx1"/>
                </a:solidFill>
                <a:effectLst/>
                <a:latin typeface="Bodoni 72 Book"/>
                <a:cs typeface="Bodoni 72 Book"/>
              </a:rPr>
              <a:t> la </a:t>
            </a:r>
            <a:r>
              <a:rPr lang="en-US" sz="2400" dirty="0" err="1">
                <a:solidFill>
                  <a:schemeClr val="tx1"/>
                </a:solidFill>
                <a:effectLst/>
                <a:latin typeface="Bodoni 72 Book"/>
                <a:cs typeface="Bodoni 72 Book"/>
              </a:rPr>
              <a:t>rotondita</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dei</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suei</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capelli</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dei</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suoi</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occhi</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della</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sua</a:t>
            </a:r>
            <a:r>
              <a:rPr lang="en-US" sz="2400" dirty="0">
                <a:solidFill>
                  <a:schemeClr val="tx1"/>
                </a:solidFill>
                <a:effectLst/>
                <a:latin typeface="Bodoni 72 Book"/>
                <a:cs typeface="Bodoni 72 Book"/>
              </a:rPr>
              <a:t> </a:t>
            </a:r>
            <a:r>
              <a:rPr lang="en-US" sz="2400" dirty="0" err="1">
                <a:solidFill>
                  <a:schemeClr val="tx1"/>
                </a:solidFill>
                <a:effectLst/>
                <a:latin typeface="Bodoni 72 Book"/>
                <a:cs typeface="Bodoni 72 Book"/>
              </a:rPr>
              <a:t>faccia</a:t>
            </a:r>
            <a:r>
              <a:rPr lang="mr-IN" sz="2400" dirty="0">
                <a:solidFill>
                  <a:schemeClr val="tx1"/>
                </a:solidFill>
                <a:effectLst/>
                <a:latin typeface="Bodoni 72 Book"/>
                <a:cs typeface="Bodoni 72 Book"/>
              </a:rPr>
              <a:t>…</a:t>
            </a:r>
            <a:r>
              <a:rPr lang="en-US" sz="2400" dirty="0">
                <a:solidFill>
                  <a:schemeClr val="tx1"/>
                </a:solidFill>
                <a:effectLst/>
                <a:latin typeface="Bodoni 72 Book"/>
                <a:cs typeface="Bodoni 72 Book"/>
              </a:rPr>
              <a:t>”</a:t>
            </a:r>
            <a:endParaRPr lang="en-US" sz="2400" dirty="0">
              <a:latin typeface="Bodoni 72 Book"/>
              <a:cs typeface="Bodoni 72 Book"/>
            </a:endParaRPr>
          </a:p>
        </p:txBody>
      </p:sp>
    </p:spTree>
    <p:extLst>
      <p:ext uri="{BB962C8B-B14F-4D97-AF65-F5344CB8AC3E}">
        <p14:creationId xmlns:p14="http://schemas.microsoft.com/office/powerpoint/2010/main" val="4141710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3200" dirty="0">
                <a:latin typeface="Bodoni 72 Book"/>
                <a:cs typeface="Bodoni 72 Book"/>
              </a:rPr>
              <a:t>Individual visit to the Frick Collection (1)</a:t>
            </a:r>
            <a:br>
              <a:rPr lang="en-US" sz="3200" dirty="0">
                <a:latin typeface="Bodoni 72 Book"/>
                <a:cs typeface="Bodoni 72 Book"/>
              </a:rPr>
            </a:br>
            <a:r>
              <a:rPr lang="en-US" sz="3200" dirty="0">
                <a:latin typeface="Bodoni 72 Book"/>
                <a:cs typeface="Bodoni 72 Book"/>
              </a:rPr>
              <a:t>Dialogue between portraits</a:t>
            </a:r>
          </a:p>
        </p:txBody>
      </p:sp>
      <p:pic>
        <p:nvPicPr>
          <p:cNvPr id="13" name="Content Placeholder 12" descr="4834520330_89e485e510_m.jpg"/>
          <p:cNvPicPr>
            <a:picLocks noGrp="1" noChangeAspect="1"/>
          </p:cNvPicPr>
          <p:nvPr>
            <p:ph sz="half" idx="1"/>
          </p:nvPr>
        </p:nvPicPr>
        <p:blipFill>
          <a:blip r:embed="rId3">
            <a:extLst>
              <a:ext uri="{28A0092B-C50C-407E-A947-70E740481C1C}">
                <a14:useLocalDpi xmlns:a14="http://schemas.microsoft.com/office/drawing/2010/main" val="0"/>
              </a:ext>
            </a:extLst>
          </a:blip>
          <a:srcRect t="5562" b="5562"/>
          <a:stretch>
            <a:fillRect/>
          </a:stretch>
        </p:blipFill>
        <p:spPr/>
      </p:pic>
      <p:pic>
        <p:nvPicPr>
          <p:cNvPr id="15" name="Content Placeholder 14" descr="5001773617_d8b8ff1e5a_z.jpg"/>
          <p:cNvPicPr>
            <a:picLocks noGrp="1" noChangeAspect="1"/>
          </p:cNvPicPr>
          <p:nvPr>
            <p:ph sz="half" idx="2"/>
          </p:nvPr>
        </p:nvPicPr>
        <p:blipFill>
          <a:blip r:embed="rId4">
            <a:extLst>
              <a:ext uri="{28A0092B-C50C-407E-A947-70E740481C1C}">
                <a14:useLocalDpi xmlns:a14="http://schemas.microsoft.com/office/drawing/2010/main" val="0"/>
              </a:ext>
            </a:extLst>
          </a:blip>
          <a:srcRect t="3077" b="3077"/>
          <a:stretch>
            <a:fillRect/>
          </a:stretch>
        </p:blipFill>
        <p:spPr/>
      </p:pic>
      <p:sp>
        <p:nvSpPr>
          <p:cNvPr id="16" name="TextBox 15"/>
          <p:cNvSpPr txBox="1"/>
          <p:nvPr/>
        </p:nvSpPr>
        <p:spPr>
          <a:xfrm>
            <a:off x="287524" y="6201308"/>
            <a:ext cx="4323622" cy="646331"/>
          </a:xfrm>
          <a:prstGeom prst="rect">
            <a:avLst/>
          </a:prstGeom>
          <a:noFill/>
        </p:spPr>
        <p:txBody>
          <a:bodyPr wrap="square" rtlCol="0">
            <a:spAutoFit/>
          </a:bodyPr>
          <a:lstStyle/>
          <a:p>
            <a:r>
              <a:rPr lang="en-US" dirty="0">
                <a:latin typeface="Bodoni 72 Book"/>
                <a:cs typeface="Bodoni 72 Book"/>
              </a:rPr>
              <a:t>Holbein the Younger, Thomas Moore</a:t>
            </a:r>
          </a:p>
          <a:p>
            <a:r>
              <a:rPr lang="en-US" dirty="0">
                <a:latin typeface="Bodoni 72 Book"/>
                <a:cs typeface="Bodoni 72 Book"/>
              </a:rPr>
              <a:t>		(1527)</a:t>
            </a:r>
          </a:p>
        </p:txBody>
      </p:sp>
      <p:sp>
        <p:nvSpPr>
          <p:cNvPr id="17" name="TextBox 16"/>
          <p:cNvSpPr txBox="1"/>
          <p:nvPr/>
        </p:nvSpPr>
        <p:spPr>
          <a:xfrm>
            <a:off x="4716016" y="6165304"/>
            <a:ext cx="3705026" cy="646331"/>
          </a:xfrm>
          <a:prstGeom prst="rect">
            <a:avLst/>
          </a:prstGeom>
          <a:noFill/>
        </p:spPr>
        <p:txBody>
          <a:bodyPr wrap="none" rtlCol="0">
            <a:spAutoFit/>
          </a:bodyPr>
          <a:lstStyle/>
          <a:p>
            <a:r>
              <a:rPr lang="en-US" dirty="0">
                <a:latin typeface="Bodoni 72 Book"/>
                <a:cs typeface="Bodoni 72 Book"/>
              </a:rPr>
              <a:t>Holbein the Younger, Thomas Cromwell</a:t>
            </a:r>
          </a:p>
          <a:p>
            <a:pPr algn="ctr"/>
            <a:r>
              <a:rPr lang="en-US" dirty="0">
                <a:latin typeface="Bodoni 72 Book"/>
                <a:cs typeface="Bodoni 72 Book"/>
              </a:rPr>
              <a:t>		(1532-33)</a:t>
            </a:r>
          </a:p>
        </p:txBody>
      </p:sp>
    </p:spTree>
    <p:extLst>
      <p:ext uri="{BB962C8B-B14F-4D97-AF65-F5344CB8AC3E}">
        <p14:creationId xmlns:p14="http://schemas.microsoft.com/office/powerpoint/2010/main" val="2344821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296652"/>
            <a:ext cx="8229600" cy="1143000"/>
          </a:xfrm>
        </p:spPr>
        <p:txBody>
          <a:bodyPr/>
          <a:lstStyle/>
          <a:p>
            <a:r>
              <a:rPr lang="en-US" sz="3200" dirty="0">
                <a:latin typeface="Bodoni 72 Book"/>
                <a:cs typeface="Bodoni 72 Book"/>
              </a:rPr>
              <a:t>Sara’s emotional response to the two paintings</a:t>
            </a:r>
          </a:p>
        </p:txBody>
      </p:sp>
      <p:sp>
        <p:nvSpPr>
          <p:cNvPr id="7" name="Rectangle 6"/>
          <p:cNvSpPr/>
          <p:nvPr/>
        </p:nvSpPr>
        <p:spPr>
          <a:xfrm>
            <a:off x="251520" y="1340768"/>
            <a:ext cx="8568952" cy="3970318"/>
          </a:xfrm>
          <a:prstGeom prst="rect">
            <a:avLst/>
          </a:prstGeom>
        </p:spPr>
        <p:txBody>
          <a:bodyPr wrap="square">
            <a:spAutoFit/>
          </a:bodyPr>
          <a:lstStyle/>
          <a:p>
            <a:r>
              <a:rPr lang="en-US" sz="2800" dirty="0" err="1">
                <a:effectLst/>
                <a:latin typeface="Bodoni 72 Book"/>
                <a:ea typeface="Times New Roman"/>
                <a:cs typeface="Bodoni 72 Book"/>
              </a:rPr>
              <a:t>Quando</a:t>
            </a:r>
            <a:r>
              <a:rPr lang="en-US" sz="2800" dirty="0">
                <a:effectLst/>
                <a:latin typeface="Bodoni 72 Book"/>
                <a:ea typeface="Times New Roman"/>
                <a:cs typeface="Bodoni 72 Book"/>
              </a:rPr>
              <a:t> </a:t>
            </a:r>
            <a:r>
              <a:rPr lang="en-US" sz="2800" dirty="0" err="1">
                <a:effectLst/>
                <a:latin typeface="Bodoni 72 Book"/>
                <a:ea typeface="Times New Roman"/>
                <a:cs typeface="Bodoni 72 Book"/>
              </a:rPr>
              <a:t>guardo</a:t>
            </a:r>
            <a:r>
              <a:rPr lang="en-US" sz="2800" dirty="0">
                <a:effectLst/>
                <a:latin typeface="Bodoni 72 Book"/>
                <a:ea typeface="Times New Roman"/>
                <a:cs typeface="Bodoni 72 Book"/>
              </a:rPr>
              <a:t> </a:t>
            </a:r>
            <a:r>
              <a:rPr lang="en-US" sz="2800" dirty="0" err="1">
                <a:effectLst/>
                <a:latin typeface="Bodoni 72 Book"/>
                <a:ea typeface="Times New Roman"/>
                <a:cs typeface="Bodoni 72 Book"/>
              </a:rPr>
              <a:t>il</a:t>
            </a:r>
            <a:r>
              <a:rPr lang="en-US" sz="2800" dirty="0">
                <a:effectLst/>
                <a:latin typeface="Bodoni 72 Book"/>
                <a:ea typeface="Times New Roman"/>
                <a:cs typeface="Bodoni 72 Book"/>
              </a:rPr>
              <a:t> </a:t>
            </a:r>
            <a:r>
              <a:rPr lang="en-US" sz="2800" dirty="0" err="1">
                <a:effectLst/>
                <a:latin typeface="Bodoni 72 Book"/>
                <a:ea typeface="Times New Roman"/>
                <a:cs typeface="Bodoni 72 Book"/>
              </a:rPr>
              <a:t>dipinto</a:t>
            </a:r>
            <a:r>
              <a:rPr lang="en-US" sz="2800" dirty="0">
                <a:effectLst/>
                <a:latin typeface="Bodoni 72 Book"/>
                <a:ea typeface="Times New Roman"/>
                <a:cs typeface="Bodoni 72 Book"/>
              </a:rPr>
              <a:t> in cui </a:t>
            </a:r>
            <a:r>
              <a:rPr lang="en-US" sz="2800" dirty="0" err="1">
                <a:effectLst/>
                <a:latin typeface="Bodoni 72 Book"/>
                <a:ea typeface="Times New Roman"/>
                <a:cs typeface="Bodoni 72 Book"/>
              </a:rPr>
              <a:t>si</a:t>
            </a:r>
            <a:r>
              <a:rPr lang="en-US" sz="2800" dirty="0">
                <a:effectLst/>
                <a:latin typeface="Bodoni 72 Book"/>
                <a:ea typeface="Times New Roman"/>
                <a:cs typeface="Bodoni 72 Book"/>
              </a:rPr>
              <a:t> </a:t>
            </a:r>
            <a:r>
              <a:rPr lang="en-US" sz="2800" dirty="0" err="1">
                <a:effectLst/>
                <a:latin typeface="Bodoni 72 Book"/>
                <a:ea typeface="Times New Roman"/>
                <a:cs typeface="Bodoni 72 Book"/>
              </a:rPr>
              <a:t>trova</a:t>
            </a:r>
            <a:r>
              <a:rPr lang="en-US" sz="2800" dirty="0">
                <a:effectLst/>
                <a:latin typeface="Bodoni 72 Book"/>
                <a:ea typeface="Times New Roman"/>
                <a:cs typeface="Bodoni 72 Book"/>
              </a:rPr>
              <a:t> Sir Thomas More </a:t>
            </a:r>
            <a:r>
              <a:rPr lang="en-US" sz="2800" dirty="0" err="1">
                <a:effectLst/>
                <a:latin typeface="Bodoni 72 Book"/>
                <a:ea typeface="Times New Roman"/>
                <a:cs typeface="Bodoni 72 Book"/>
              </a:rPr>
              <a:t>provo</a:t>
            </a:r>
            <a:r>
              <a:rPr lang="en-US" sz="2800" dirty="0">
                <a:effectLst/>
                <a:latin typeface="Bodoni 72 Book"/>
                <a:ea typeface="Times New Roman"/>
                <a:cs typeface="Bodoni 72 Book"/>
              </a:rPr>
              <a:t> </a:t>
            </a:r>
            <a:r>
              <a:rPr lang="en-US" sz="2800" b="1" dirty="0" err="1">
                <a:solidFill>
                  <a:srgbClr val="0000B3"/>
                </a:solidFill>
                <a:effectLst/>
                <a:latin typeface="Bodoni 72 Book"/>
                <a:ea typeface="Times New Roman"/>
                <a:cs typeface="Bodoni 72 Book"/>
              </a:rPr>
              <a:t>dolore</a:t>
            </a:r>
            <a:r>
              <a:rPr lang="en-US" sz="2800" dirty="0">
                <a:effectLst/>
                <a:latin typeface="Bodoni 72 Book"/>
                <a:ea typeface="Times New Roman"/>
                <a:cs typeface="Bodoni 72 Book"/>
              </a:rPr>
              <a:t>...Secondo me, </a:t>
            </a:r>
            <a:r>
              <a:rPr lang="en-US" sz="2800" dirty="0" err="1">
                <a:effectLst/>
                <a:latin typeface="Bodoni 72 Book"/>
                <a:ea typeface="Times New Roman"/>
                <a:cs typeface="Bodoni 72 Book"/>
              </a:rPr>
              <a:t>gli</a:t>
            </a:r>
            <a:r>
              <a:rPr lang="en-US" sz="2800" dirty="0">
                <a:effectLst/>
                <a:latin typeface="Bodoni 72 Book"/>
                <a:ea typeface="Times New Roman"/>
                <a:cs typeface="Bodoni 72 Book"/>
              </a:rPr>
              <a:t> </a:t>
            </a:r>
            <a:r>
              <a:rPr lang="en-US" sz="2800" dirty="0" err="1">
                <a:effectLst/>
                <a:latin typeface="Bodoni 72 Book"/>
                <a:ea typeface="Times New Roman"/>
                <a:cs typeface="Bodoni 72 Book"/>
              </a:rPr>
              <a:t>occhi</a:t>
            </a:r>
            <a:r>
              <a:rPr lang="en-US" sz="2800" dirty="0">
                <a:effectLst/>
                <a:latin typeface="Bodoni 72 Book"/>
                <a:ea typeface="Times New Roman"/>
                <a:cs typeface="Bodoni 72 Book"/>
              </a:rPr>
              <a:t> </a:t>
            </a:r>
            <a:r>
              <a:rPr lang="en-US" sz="2800" dirty="0" err="1">
                <a:effectLst/>
                <a:latin typeface="Bodoni 72 Book"/>
                <a:ea typeface="Times New Roman"/>
                <a:cs typeface="Bodoni 72 Book"/>
              </a:rPr>
              <a:t>ritraggono</a:t>
            </a:r>
            <a:r>
              <a:rPr lang="en-US" sz="2800" dirty="0">
                <a:effectLst/>
                <a:latin typeface="Bodoni 72 Book"/>
                <a:ea typeface="Times New Roman"/>
                <a:cs typeface="Bodoni 72 Book"/>
              </a:rPr>
              <a:t> un </a:t>
            </a:r>
            <a:r>
              <a:rPr lang="en-US" sz="2800" dirty="0" err="1">
                <a:effectLst/>
                <a:latin typeface="Bodoni 72 Book"/>
                <a:ea typeface="Times New Roman"/>
                <a:cs typeface="Bodoni 72 Book"/>
              </a:rPr>
              <a:t>dolore</a:t>
            </a:r>
            <a:r>
              <a:rPr lang="en-US" sz="2800" dirty="0">
                <a:effectLst/>
                <a:latin typeface="Bodoni 72 Book"/>
                <a:ea typeface="Times New Roman"/>
                <a:cs typeface="Bodoni 72 Book"/>
              </a:rPr>
              <a:t> forte e mi </a:t>
            </a:r>
            <a:r>
              <a:rPr lang="en-US" sz="2800" dirty="0" err="1">
                <a:effectLst/>
                <a:latin typeface="Bodoni 72 Book"/>
                <a:ea typeface="Times New Roman"/>
                <a:cs typeface="Bodoni 72 Book"/>
              </a:rPr>
              <a:t>toccano</a:t>
            </a:r>
            <a:r>
              <a:rPr lang="en-US" sz="2800" dirty="0">
                <a:effectLst/>
                <a:latin typeface="Bodoni 72 Book"/>
                <a:ea typeface="Times New Roman"/>
                <a:cs typeface="Bodoni 72 Book"/>
              </a:rPr>
              <a:t> molto </a:t>
            </a:r>
            <a:r>
              <a:rPr lang="en-US" sz="2800" dirty="0" err="1">
                <a:effectLst/>
                <a:latin typeface="Bodoni 72 Book"/>
                <a:ea typeface="Times New Roman"/>
                <a:cs typeface="Bodoni 72 Book"/>
              </a:rPr>
              <a:t>perché</a:t>
            </a:r>
            <a:r>
              <a:rPr lang="en-US" sz="2800" dirty="0">
                <a:effectLst/>
                <a:latin typeface="Bodoni 72 Book"/>
                <a:ea typeface="Times New Roman"/>
                <a:cs typeface="Bodoni 72 Book"/>
              </a:rPr>
              <a:t> </a:t>
            </a:r>
            <a:r>
              <a:rPr lang="en-US" sz="2800" dirty="0" err="1">
                <a:effectLst/>
                <a:latin typeface="Bodoni 72 Book"/>
                <a:ea typeface="Times New Roman"/>
                <a:cs typeface="Bodoni 72 Book"/>
              </a:rPr>
              <a:t>sembra</a:t>
            </a:r>
            <a:r>
              <a:rPr lang="en-US" sz="2800" dirty="0">
                <a:effectLst/>
                <a:latin typeface="Bodoni 72 Book"/>
                <a:ea typeface="Times New Roman"/>
                <a:cs typeface="Bodoni 72 Book"/>
              </a:rPr>
              <a:t> </a:t>
            </a:r>
            <a:r>
              <a:rPr lang="en-US" sz="2800" dirty="0" err="1">
                <a:effectLst/>
                <a:latin typeface="Bodoni 72 Book"/>
                <a:ea typeface="Times New Roman"/>
                <a:cs typeface="Bodoni 72 Book"/>
              </a:rPr>
              <a:t>che</a:t>
            </a:r>
            <a:r>
              <a:rPr lang="en-US" sz="2800" dirty="0">
                <a:effectLst/>
                <a:latin typeface="Bodoni 72 Book"/>
                <a:ea typeface="Times New Roman"/>
                <a:cs typeface="Bodoni 72 Book"/>
              </a:rPr>
              <a:t> </a:t>
            </a:r>
            <a:r>
              <a:rPr lang="en-US" sz="2800" dirty="0" err="1">
                <a:effectLst/>
                <a:latin typeface="Bodoni 72 Book"/>
                <a:ea typeface="Times New Roman"/>
                <a:cs typeface="Bodoni 72 Book"/>
              </a:rPr>
              <a:t>sia</a:t>
            </a:r>
            <a:r>
              <a:rPr lang="en-US" sz="2800" dirty="0">
                <a:effectLst/>
                <a:latin typeface="Bodoni 72 Book"/>
                <a:ea typeface="Times New Roman"/>
                <a:cs typeface="Bodoni 72 Book"/>
              </a:rPr>
              <a:t> pronto a </a:t>
            </a:r>
            <a:r>
              <a:rPr lang="en-US" sz="2800" dirty="0" err="1">
                <a:effectLst/>
                <a:latin typeface="Bodoni 72 Book"/>
                <a:ea typeface="Times New Roman"/>
                <a:cs typeface="Bodoni 72 Book"/>
              </a:rPr>
              <a:t>piangere</a:t>
            </a:r>
            <a:r>
              <a:rPr lang="en-US" sz="2800" dirty="0">
                <a:effectLst/>
                <a:latin typeface="Bodoni 72 Book"/>
                <a:ea typeface="Times New Roman"/>
                <a:cs typeface="Bodoni 72 Book"/>
              </a:rPr>
              <a:t>....</a:t>
            </a:r>
            <a:r>
              <a:rPr lang="en-US" sz="2800" dirty="0" err="1">
                <a:effectLst/>
                <a:latin typeface="Bodoni 72 Book"/>
                <a:ea typeface="Times New Roman"/>
                <a:cs typeface="Bodoni 72 Book"/>
              </a:rPr>
              <a:t>Quando</a:t>
            </a:r>
            <a:r>
              <a:rPr lang="en-US" sz="2800" dirty="0">
                <a:effectLst/>
                <a:latin typeface="Bodoni 72 Book"/>
                <a:ea typeface="Times New Roman"/>
                <a:cs typeface="Bodoni 72 Book"/>
              </a:rPr>
              <a:t> ho </a:t>
            </a:r>
            <a:r>
              <a:rPr lang="en-US" sz="2800" dirty="0" err="1">
                <a:effectLst/>
                <a:latin typeface="Bodoni 72 Book"/>
                <a:ea typeface="Times New Roman"/>
                <a:cs typeface="Bodoni 72 Book"/>
              </a:rPr>
              <a:t>visto</a:t>
            </a:r>
            <a:r>
              <a:rPr lang="en-US" sz="2800" dirty="0">
                <a:effectLst/>
                <a:latin typeface="Bodoni 72 Book"/>
                <a:ea typeface="Times New Roman"/>
                <a:cs typeface="Bodoni 72 Book"/>
              </a:rPr>
              <a:t> per la prima </a:t>
            </a:r>
            <a:r>
              <a:rPr lang="en-US" sz="2800" dirty="0" err="1">
                <a:effectLst/>
                <a:latin typeface="Bodoni 72 Book"/>
                <a:ea typeface="Times New Roman"/>
                <a:cs typeface="Bodoni 72 Book"/>
              </a:rPr>
              <a:t>volta</a:t>
            </a:r>
            <a:r>
              <a:rPr lang="en-US" sz="2800" dirty="0">
                <a:effectLst/>
                <a:latin typeface="Bodoni 72 Book"/>
                <a:ea typeface="Times New Roman"/>
                <a:cs typeface="Bodoni 72 Book"/>
              </a:rPr>
              <a:t> </a:t>
            </a:r>
            <a:r>
              <a:rPr lang="en-US" sz="2800" dirty="0" err="1">
                <a:effectLst/>
                <a:latin typeface="Bodoni 72 Book"/>
                <a:ea typeface="Times New Roman"/>
                <a:cs typeface="Bodoni 72 Book"/>
              </a:rPr>
              <a:t>il</a:t>
            </a:r>
            <a:r>
              <a:rPr lang="en-US" sz="2800" dirty="0">
                <a:effectLst/>
                <a:latin typeface="Bodoni 72 Book"/>
                <a:ea typeface="Times New Roman"/>
                <a:cs typeface="Bodoni 72 Book"/>
              </a:rPr>
              <a:t> </a:t>
            </a:r>
            <a:r>
              <a:rPr lang="en-US" sz="2800" dirty="0" err="1">
                <a:effectLst/>
                <a:latin typeface="Bodoni 72 Book"/>
                <a:ea typeface="Times New Roman"/>
                <a:cs typeface="Bodoni 72 Book"/>
              </a:rPr>
              <a:t>dipinto</a:t>
            </a:r>
            <a:r>
              <a:rPr lang="en-US" sz="2800" dirty="0">
                <a:effectLst/>
                <a:latin typeface="Bodoni 72 Book"/>
                <a:ea typeface="Times New Roman"/>
                <a:cs typeface="Bodoni 72 Book"/>
              </a:rPr>
              <a:t> di Thomas Cromwell </a:t>
            </a:r>
            <a:r>
              <a:rPr lang="en-US" sz="2800" b="1" dirty="0">
                <a:solidFill>
                  <a:schemeClr val="accent1">
                    <a:lumMod val="50000"/>
                  </a:schemeClr>
                </a:solidFill>
                <a:effectLst/>
                <a:latin typeface="Bodoni 72 Book"/>
                <a:ea typeface="Times New Roman"/>
                <a:cs typeface="Bodoni 72 Book"/>
              </a:rPr>
              <a:t>mi </a:t>
            </a:r>
            <a:r>
              <a:rPr lang="en-US" sz="2800" b="1" dirty="0" err="1">
                <a:solidFill>
                  <a:schemeClr val="accent1">
                    <a:lumMod val="50000"/>
                  </a:schemeClr>
                </a:solidFill>
                <a:effectLst/>
                <a:latin typeface="Bodoni 72 Book"/>
                <a:ea typeface="Times New Roman"/>
                <a:cs typeface="Bodoni 72 Book"/>
              </a:rPr>
              <a:t>sono</a:t>
            </a:r>
            <a:r>
              <a:rPr lang="en-US" sz="2800" b="1" dirty="0">
                <a:solidFill>
                  <a:schemeClr val="accent1">
                    <a:lumMod val="50000"/>
                  </a:schemeClr>
                </a:solidFill>
                <a:effectLst/>
                <a:latin typeface="Bodoni 72 Book"/>
                <a:ea typeface="Times New Roman"/>
                <a:cs typeface="Bodoni 72 Book"/>
              </a:rPr>
              <a:t> </a:t>
            </a:r>
            <a:r>
              <a:rPr lang="en-US" sz="2800" b="1" dirty="0" err="1">
                <a:solidFill>
                  <a:schemeClr val="accent1">
                    <a:lumMod val="50000"/>
                  </a:schemeClr>
                </a:solidFill>
                <a:effectLst/>
                <a:latin typeface="Bodoni 72 Book"/>
                <a:ea typeface="Times New Roman"/>
                <a:cs typeface="Bodoni 72 Book"/>
              </a:rPr>
              <a:t>sentita</a:t>
            </a:r>
            <a:r>
              <a:rPr lang="en-US" sz="2800" b="1" dirty="0">
                <a:solidFill>
                  <a:schemeClr val="accent1">
                    <a:lumMod val="50000"/>
                  </a:schemeClr>
                </a:solidFill>
                <a:effectLst/>
                <a:latin typeface="Bodoni 72 Book"/>
                <a:ea typeface="Times New Roman"/>
                <a:cs typeface="Bodoni 72 Book"/>
              </a:rPr>
              <a:t> </a:t>
            </a:r>
            <a:r>
              <a:rPr lang="en-US" sz="2800" b="1" dirty="0" err="1">
                <a:solidFill>
                  <a:schemeClr val="accent1">
                    <a:lumMod val="50000"/>
                  </a:schemeClr>
                </a:solidFill>
                <a:effectLst/>
                <a:latin typeface="Bodoni 72 Book"/>
                <a:ea typeface="Times New Roman"/>
                <a:cs typeface="Bodoni 72 Book"/>
              </a:rPr>
              <a:t>confusa</a:t>
            </a:r>
            <a:r>
              <a:rPr lang="en-US" sz="2800" b="1" dirty="0">
                <a:solidFill>
                  <a:schemeClr val="accent1">
                    <a:lumMod val="50000"/>
                  </a:schemeClr>
                </a:solidFill>
                <a:effectLst/>
                <a:latin typeface="Bodoni 72 Book"/>
                <a:ea typeface="Times New Roman"/>
                <a:cs typeface="Bodoni 72 Book"/>
              </a:rPr>
              <a:t> e mi </a:t>
            </a:r>
            <a:r>
              <a:rPr lang="en-US" sz="2800" b="1" dirty="0" err="1">
                <a:solidFill>
                  <a:schemeClr val="accent1">
                    <a:lumMod val="50000"/>
                  </a:schemeClr>
                </a:solidFill>
                <a:effectLst/>
                <a:latin typeface="Bodoni 72 Book"/>
                <a:ea typeface="Times New Roman"/>
                <a:cs typeface="Bodoni 72 Book"/>
              </a:rPr>
              <a:t>sono</a:t>
            </a:r>
            <a:r>
              <a:rPr lang="en-US" sz="2800" b="1" dirty="0">
                <a:solidFill>
                  <a:schemeClr val="accent1">
                    <a:lumMod val="50000"/>
                  </a:schemeClr>
                </a:solidFill>
                <a:effectLst/>
                <a:latin typeface="Bodoni 72 Book"/>
                <a:ea typeface="Times New Roman"/>
                <a:cs typeface="Bodoni 72 Book"/>
              </a:rPr>
              <a:t> </a:t>
            </a:r>
            <a:r>
              <a:rPr lang="en-US" sz="2800" b="1" dirty="0" err="1">
                <a:solidFill>
                  <a:schemeClr val="accent1">
                    <a:lumMod val="50000"/>
                  </a:schemeClr>
                </a:solidFill>
                <a:effectLst/>
                <a:latin typeface="Bodoni 72 Book"/>
                <a:ea typeface="Times New Roman"/>
                <a:cs typeface="Bodoni 72 Book"/>
              </a:rPr>
              <a:t>anche</a:t>
            </a:r>
            <a:r>
              <a:rPr lang="en-US" sz="2800" b="1" dirty="0">
                <a:solidFill>
                  <a:schemeClr val="accent1">
                    <a:lumMod val="50000"/>
                  </a:schemeClr>
                </a:solidFill>
                <a:effectLst/>
                <a:latin typeface="Bodoni 72 Book"/>
                <a:ea typeface="Times New Roman"/>
                <a:cs typeface="Bodoni 72 Book"/>
              </a:rPr>
              <a:t> un </a:t>
            </a:r>
            <a:r>
              <a:rPr lang="en-US" sz="2800" b="1" dirty="0" err="1">
                <a:solidFill>
                  <a:schemeClr val="accent1">
                    <a:lumMod val="50000"/>
                  </a:schemeClr>
                </a:solidFill>
                <a:effectLst/>
                <a:latin typeface="Bodoni 72 Book"/>
                <a:ea typeface="Times New Roman"/>
                <a:cs typeface="Bodoni 72 Book"/>
              </a:rPr>
              <a:t>po</a:t>
            </a:r>
            <a:r>
              <a:rPr lang="en-US" sz="2800" b="1" dirty="0">
                <a:solidFill>
                  <a:schemeClr val="accent1">
                    <a:lumMod val="50000"/>
                  </a:schemeClr>
                </a:solidFill>
                <a:effectLst/>
                <a:latin typeface="Bodoni 72 Book"/>
                <a:ea typeface="Times New Roman"/>
                <a:cs typeface="Bodoni 72 Book"/>
              </a:rPr>
              <a:t> '</a:t>
            </a:r>
            <a:r>
              <a:rPr lang="en-US" sz="2800" b="1" dirty="0" err="1">
                <a:solidFill>
                  <a:schemeClr val="accent1">
                    <a:lumMod val="50000"/>
                  </a:schemeClr>
                </a:solidFill>
                <a:effectLst/>
                <a:latin typeface="Bodoni 72 Book"/>
                <a:ea typeface="Times New Roman"/>
                <a:cs typeface="Bodoni 72 Book"/>
              </a:rPr>
              <a:t>spaventata</a:t>
            </a:r>
            <a:r>
              <a:rPr lang="en-US" sz="2800" dirty="0">
                <a:solidFill>
                  <a:schemeClr val="accent1">
                    <a:lumMod val="50000"/>
                  </a:schemeClr>
                </a:solidFill>
                <a:effectLst/>
                <a:latin typeface="Bodoni 72 Book"/>
                <a:ea typeface="Times New Roman"/>
                <a:cs typeface="Bodoni 72 Book"/>
              </a:rPr>
              <a:t>.</a:t>
            </a:r>
            <a:r>
              <a:rPr lang="en-US" sz="2800" dirty="0">
                <a:effectLst/>
                <a:latin typeface="Bodoni 72 Book"/>
                <a:ea typeface="Times New Roman"/>
                <a:cs typeface="Bodoni 72 Book"/>
              </a:rPr>
              <a:t> Il </a:t>
            </a:r>
            <a:r>
              <a:rPr lang="en-US" sz="2800" dirty="0" err="1">
                <a:effectLst/>
                <a:latin typeface="Bodoni 72 Book"/>
                <a:ea typeface="Times New Roman"/>
                <a:cs typeface="Bodoni 72 Book"/>
              </a:rPr>
              <a:t>suo</a:t>
            </a:r>
            <a:r>
              <a:rPr lang="en-US" sz="2800" dirty="0">
                <a:effectLst/>
                <a:latin typeface="Bodoni 72 Book"/>
                <a:ea typeface="Times New Roman"/>
                <a:cs typeface="Bodoni 72 Book"/>
              </a:rPr>
              <a:t> </a:t>
            </a:r>
            <a:r>
              <a:rPr lang="en-US" sz="2800" dirty="0" err="1">
                <a:effectLst/>
                <a:latin typeface="Bodoni 72 Book"/>
                <a:ea typeface="Times New Roman"/>
                <a:cs typeface="Bodoni 72 Book"/>
              </a:rPr>
              <a:t>sguardo</a:t>
            </a:r>
            <a:r>
              <a:rPr lang="en-US" sz="2800" dirty="0">
                <a:effectLst/>
                <a:latin typeface="Bodoni 72 Book"/>
                <a:ea typeface="Times New Roman"/>
                <a:cs typeface="Bodoni 72 Book"/>
              </a:rPr>
              <a:t> </a:t>
            </a:r>
            <a:r>
              <a:rPr lang="en-US" sz="2800" dirty="0" err="1">
                <a:effectLst/>
                <a:latin typeface="Bodoni 72 Book"/>
                <a:ea typeface="Times New Roman"/>
                <a:cs typeface="Bodoni 72 Book"/>
              </a:rPr>
              <a:t>insicuro</a:t>
            </a:r>
            <a:r>
              <a:rPr lang="en-US" sz="2800" dirty="0">
                <a:effectLst/>
                <a:latin typeface="Bodoni 72 Book"/>
                <a:ea typeface="Times New Roman"/>
                <a:cs typeface="Bodoni 72 Book"/>
              </a:rPr>
              <a:t> e </a:t>
            </a:r>
            <a:r>
              <a:rPr lang="en-US" sz="2800" dirty="0" err="1">
                <a:effectLst/>
                <a:latin typeface="Bodoni 72 Book"/>
                <a:ea typeface="Times New Roman"/>
                <a:cs typeface="Bodoni 72 Book"/>
              </a:rPr>
              <a:t>cattivo</a:t>
            </a:r>
            <a:r>
              <a:rPr lang="en-US" sz="2800" dirty="0">
                <a:effectLst/>
                <a:latin typeface="Bodoni 72 Book"/>
                <a:ea typeface="Times New Roman"/>
                <a:cs typeface="Bodoni 72 Book"/>
              </a:rPr>
              <a:t> e la </a:t>
            </a:r>
            <a:r>
              <a:rPr lang="en-US" sz="2800" dirty="0" err="1">
                <a:effectLst/>
                <a:latin typeface="Bodoni 72 Book"/>
                <a:ea typeface="Times New Roman"/>
                <a:cs typeface="Bodoni 72 Book"/>
              </a:rPr>
              <a:t>sua</a:t>
            </a:r>
            <a:r>
              <a:rPr lang="en-US" sz="2800" dirty="0">
                <a:effectLst/>
                <a:latin typeface="Bodoni 72 Book"/>
                <a:ea typeface="Times New Roman"/>
                <a:cs typeface="Bodoni 72 Book"/>
              </a:rPr>
              <a:t> </a:t>
            </a:r>
            <a:r>
              <a:rPr lang="en-US" sz="2800" dirty="0" err="1">
                <a:effectLst/>
                <a:latin typeface="Bodoni 72 Book"/>
                <a:ea typeface="Times New Roman"/>
                <a:cs typeface="Bodoni 72 Book"/>
              </a:rPr>
              <a:t>postura</a:t>
            </a:r>
            <a:r>
              <a:rPr lang="en-US" sz="2800" dirty="0">
                <a:effectLst/>
                <a:latin typeface="Bodoni 72 Book"/>
                <a:ea typeface="Times New Roman"/>
                <a:cs typeface="Bodoni 72 Book"/>
              </a:rPr>
              <a:t> </a:t>
            </a:r>
            <a:r>
              <a:rPr lang="en-US" sz="2800" dirty="0" err="1">
                <a:effectLst/>
                <a:latin typeface="Bodoni 72 Book"/>
                <a:ea typeface="Times New Roman"/>
                <a:cs typeface="Bodoni 72 Book"/>
              </a:rPr>
              <a:t>nel</a:t>
            </a:r>
            <a:r>
              <a:rPr lang="en-US" sz="2800" dirty="0">
                <a:effectLst/>
                <a:latin typeface="Bodoni 72 Book"/>
                <a:ea typeface="Times New Roman"/>
                <a:cs typeface="Bodoni 72 Book"/>
              </a:rPr>
              <a:t> </a:t>
            </a:r>
            <a:r>
              <a:rPr lang="en-US" sz="2800" dirty="0" err="1">
                <a:effectLst/>
                <a:latin typeface="Bodoni 72 Book"/>
                <a:ea typeface="Times New Roman"/>
                <a:cs typeface="Bodoni 72 Book"/>
              </a:rPr>
              <a:t>dipinto</a:t>
            </a:r>
            <a:r>
              <a:rPr lang="en-US" sz="2800" dirty="0">
                <a:effectLst/>
                <a:latin typeface="Bodoni 72 Book"/>
                <a:ea typeface="Times New Roman"/>
                <a:cs typeface="Bodoni 72 Book"/>
              </a:rPr>
              <a:t> </a:t>
            </a:r>
            <a:r>
              <a:rPr lang="en-US" sz="2800" dirty="0" err="1">
                <a:effectLst/>
                <a:latin typeface="Bodoni 72 Book"/>
                <a:ea typeface="Times New Roman"/>
                <a:cs typeface="Bodoni 72 Book"/>
              </a:rPr>
              <a:t>dimostrano</a:t>
            </a:r>
            <a:r>
              <a:rPr lang="en-US" sz="2800" dirty="0">
                <a:effectLst/>
                <a:latin typeface="Bodoni 72 Book"/>
                <a:ea typeface="Times New Roman"/>
                <a:cs typeface="Bodoni 72 Book"/>
              </a:rPr>
              <a:t> un </a:t>
            </a:r>
            <a:r>
              <a:rPr lang="en-US" sz="2800" dirty="0" err="1">
                <a:effectLst/>
                <a:latin typeface="Bodoni 72 Book"/>
                <a:ea typeface="Times New Roman"/>
                <a:cs typeface="Bodoni 72 Book"/>
              </a:rPr>
              <a:t>lato</a:t>
            </a:r>
            <a:r>
              <a:rPr lang="en-US" sz="2800" dirty="0">
                <a:effectLst/>
                <a:latin typeface="Bodoni 72 Book"/>
                <a:ea typeface="Times New Roman"/>
                <a:cs typeface="Bodoni 72 Book"/>
              </a:rPr>
              <a:t> </a:t>
            </a:r>
            <a:r>
              <a:rPr lang="en-US" sz="2800" dirty="0" err="1">
                <a:effectLst/>
                <a:latin typeface="Bodoni 72 Book"/>
                <a:ea typeface="Times New Roman"/>
                <a:cs typeface="Bodoni 72 Book"/>
              </a:rPr>
              <a:t>oscuro</a:t>
            </a:r>
            <a:r>
              <a:rPr lang="en-US" sz="2800" dirty="0">
                <a:effectLst/>
                <a:latin typeface="Bodoni 72 Book"/>
                <a:ea typeface="Times New Roman"/>
                <a:cs typeface="Bodoni 72 Book"/>
              </a:rPr>
              <a:t> del </a:t>
            </a:r>
            <a:r>
              <a:rPr lang="en-US" sz="2800" dirty="0" err="1">
                <a:effectLst/>
                <a:latin typeface="Bodoni 72 Book"/>
                <a:ea typeface="Times New Roman"/>
                <a:cs typeface="Bodoni 72 Book"/>
              </a:rPr>
              <a:t>suo</a:t>
            </a:r>
            <a:r>
              <a:rPr lang="en-US" sz="2800" dirty="0">
                <a:effectLst/>
                <a:latin typeface="Bodoni 72 Book"/>
                <a:ea typeface="Times New Roman"/>
                <a:cs typeface="Bodoni 72 Book"/>
              </a:rPr>
              <a:t> </a:t>
            </a:r>
            <a:r>
              <a:rPr lang="en-US" sz="2800" dirty="0" err="1">
                <a:effectLst/>
                <a:latin typeface="Bodoni 72 Book"/>
                <a:ea typeface="Times New Roman"/>
                <a:cs typeface="Bodoni 72 Book"/>
              </a:rPr>
              <a:t>carattere</a:t>
            </a:r>
            <a:r>
              <a:rPr lang="en-US" sz="2800" dirty="0">
                <a:effectLst/>
                <a:latin typeface="Bodoni 72 Book"/>
                <a:ea typeface="Times New Roman"/>
                <a:cs typeface="Bodoni 72 Book"/>
              </a:rPr>
              <a:t> e secondo me </a:t>
            </a:r>
            <a:r>
              <a:rPr lang="en-US" sz="2800" dirty="0" err="1">
                <a:effectLst/>
                <a:latin typeface="Bodoni 72 Book"/>
                <a:ea typeface="Times New Roman"/>
                <a:cs typeface="Bodoni 72 Book"/>
              </a:rPr>
              <a:t>questo</a:t>
            </a:r>
            <a:r>
              <a:rPr lang="en-US" sz="2800" dirty="0">
                <a:effectLst/>
                <a:latin typeface="Bodoni 72 Book"/>
                <a:ea typeface="Times New Roman"/>
                <a:cs typeface="Bodoni 72 Book"/>
              </a:rPr>
              <a:t> </a:t>
            </a:r>
            <a:r>
              <a:rPr lang="en-US" sz="2800" dirty="0" err="1">
                <a:effectLst/>
                <a:latin typeface="Bodoni 72 Book"/>
                <a:ea typeface="Times New Roman"/>
                <a:cs typeface="Bodoni 72 Book"/>
              </a:rPr>
              <a:t>succede</a:t>
            </a:r>
            <a:r>
              <a:rPr lang="en-US" sz="2800" dirty="0">
                <a:effectLst/>
                <a:latin typeface="Bodoni 72 Book"/>
                <a:ea typeface="Times New Roman"/>
                <a:cs typeface="Bodoni 72 Book"/>
              </a:rPr>
              <a:t> </a:t>
            </a:r>
            <a:r>
              <a:rPr lang="en-US" sz="2800" dirty="0" err="1">
                <a:effectLst/>
                <a:latin typeface="Bodoni 72 Book"/>
                <a:ea typeface="Times New Roman"/>
                <a:cs typeface="Bodoni 72 Book"/>
              </a:rPr>
              <a:t>forse</a:t>
            </a:r>
            <a:r>
              <a:rPr lang="en-US" sz="2800" dirty="0">
                <a:effectLst/>
                <a:latin typeface="Bodoni 72 Book"/>
                <a:ea typeface="Times New Roman"/>
                <a:cs typeface="Bodoni 72 Book"/>
              </a:rPr>
              <a:t> </a:t>
            </a:r>
            <a:r>
              <a:rPr lang="en-US" sz="2800" dirty="0" err="1">
                <a:effectLst/>
                <a:latin typeface="Bodoni 72 Book"/>
                <a:ea typeface="Times New Roman"/>
                <a:cs typeface="Bodoni 72 Book"/>
              </a:rPr>
              <a:t>anche</a:t>
            </a:r>
            <a:r>
              <a:rPr lang="en-US" sz="2800" dirty="0">
                <a:effectLst/>
                <a:latin typeface="Bodoni 72 Book"/>
                <a:ea typeface="Times New Roman"/>
                <a:cs typeface="Bodoni 72 Book"/>
              </a:rPr>
              <a:t> per </a:t>
            </a:r>
            <a:r>
              <a:rPr lang="en-US" sz="2800" dirty="0" err="1">
                <a:effectLst/>
                <a:latin typeface="Bodoni 72 Book"/>
                <a:ea typeface="Times New Roman"/>
                <a:cs typeface="Bodoni 72 Book"/>
              </a:rPr>
              <a:t>il</a:t>
            </a:r>
            <a:r>
              <a:rPr lang="en-US" sz="2800" dirty="0">
                <a:effectLst/>
                <a:latin typeface="Bodoni 72 Book"/>
                <a:ea typeface="Times New Roman"/>
                <a:cs typeface="Bodoni 72 Book"/>
              </a:rPr>
              <a:t> </a:t>
            </a:r>
            <a:r>
              <a:rPr lang="en-US" sz="2800" dirty="0" err="1">
                <a:effectLst/>
                <a:latin typeface="Bodoni 72 Book"/>
                <a:ea typeface="Times New Roman"/>
                <a:cs typeface="Bodoni 72 Book"/>
              </a:rPr>
              <a:t>modo</a:t>
            </a:r>
            <a:r>
              <a:rPr lang="en-US" sz="2800" dirty="0">
                <a:effectLst/>
                <a:latin typeface="Bodoni 72 Book"/>
                <a:ea typeface="Times New Roman"/>
                <a:cs typeface="Bodoni 72 Book"/>
              </a:rPr>
              <a:t> in cui </a:t>
            </a:r>
            <a:r>
              <a:rPr lang="en-US" sz="2800" dirty="0" err="1">
                <a:effectLst/>
                <a:latin typeface="Bodoni 72 Book"/>
                <a:ea typeface="Times New Roman"/>
                <a:cs typeface="Bodoni 72 Book"/>
              </a:rPr>
              <a:t>il</a:t>
            </a:r>
            <a:r>
              <a:rPr lang="en-US" sz="2800" dirty="0">
                <a:effectLst/>
                <a:latin typeface="Bodoni 72 Book"/>
                <a:ea typeface="Times New Roman"/>
                <a:cs typeface="Bodoni 72 Book"/>
              </a:rPr>
              <a:t> </a:t>
            </a:r>
            <a:r>
              <a:rPr lang="en-US" sz="2800" dirty="0" err="1">
                <a:effectLst/>
                <a:latin typeface="Bodoni 72 Book"/>
                <a:ea typeface="Times New Roman"/>
                <a:cs typeface="Bodoni 72 Book"/>
              </a:rPr>
              <a:t>pittore</a:t>
            </a:r>
            <a:r>
              <a:rPr lang="en-US" sz="2800" dirty="0">
                <a:effectLst/>
                <a:latin typeface="Bodoni 72 Book"/>
                <a:ea typeface="Times New Roman"/>
                <a:cs typeface="Bodoni 72 Book"/>
              </a:rPr>
              <a:t> lo ha </a:t>
            </a:r>
            <a:r>
              <a:rPr lang="en-US" sz="2800" dirty="0" err="1">
                <a:effectLst/>
                <a:latin typeface="Bodoni 72 Book"/>
                <a:ea typeface="Times New Roman"/>
                <a:cs typeface="Bodoni 72 Book"/>
              </a:rPr>
              <a:t>dipinto</a:t>
            </a:r>
            <a:r>
              <a:rPr lang="en-US" sz="2800" dirty="0">
                <a:effectLst/>
                <a:latin typeface="Bodoni 72 Book"/>
                <a:ea typeface="Times New Roman"/>
                <a:cs typeface="Bodoni 72 Book"/>
              </a:rPr>
              <a:t>.</a:t>
            </a:r>
            <a:r>
              <a:rPr lang="en-US" sz="2800" dirty="0">
                <a:effectLst/>
                <a:latin typeface="Bodoni 72 Book"/>
                <a:cs typeface="Bodoni 72 Book"/>
              </a:rPr>
              <a:t> </a:t>
            </a:r>
            <a:endParaRPr lang="en-US" sz="2800" dirty="0">
              <a:latin typeface="Bodoni 72 Book"/>
              <a:cs typeface="Bodoni 72 Book"/>
            </a:endParaRPr>
          </a:p>
        </p:txBody>
      </p:sp>
    </p:spTree>
    <p:extLst>
      <p:ext uri="{BB962C8B-B14F-4D97-AF65-F5344CB8AC3E}">
        <p14:creationId xmlns:p14="http://schemas.microsoft.com/office/powerpoint/2010/main" val="2105751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Bodoni 72 Book"/>
                <a:cs typeface="Bodoni 72 Book"/>
              </a:rPr>
              <a:t>Class Visit to the Frick Collection (2)</a:t>
            </a:r>
            <a:br>
              <a:rPr lang="en-US" sz="2800" dirty="0">
                <a:latin typeface="Bodoni 72 Book"/>
                <a:cs typeface="Bodoni 72 Book"/>
              </a:rPr>
            </a:br>
            <a:r>
              <a:rPr lang="en-US" sz="2800" dirty="0">
                <a:latin typeface="Bodoni 72 Book"/>
                <a:cs typeface="Bodoni 72 Book"/>
              </a:rPr>
              <a:t>Community building through knowledge and emotions</a:t>
            </a:r>
          </a:p>
        </p:txBody>
      </p:sp>
      <p:pic>
        <p:nvPicPr>
          <p:cNvPr id="7" name="Content Placeholder 6" descr="Tizian_070.jpg"/>
          <p:cNvPicPr>
            <a:picLocks noGrp="1" noChangeAspect="1"/>
          </p:cNvPicPr>
          <p:nvPr>
            <p:ph sz="half" idx="2"/>
          </p:nvPr>
        </p:nvPicPr>
        <p:blipFill>
          <a:blip r:embed="rId3">
            <a:extLst>
              <a:ext uri="{28A0092B-C50C-407E-A947-70E740481C1C}">
                <a14:useLocalDpi xmlns:a14="http://schemas.microsoft.com/office/drawing/2010/main" val="0"/>
              </a:ext>
            </a:extLst>
          </a:blip>
          <a:srcRect t="2808" b="2808"/>
          <a:stretch>
            <a:fillRect/>
          </a:stretch>
        </p:blipFill>
        <p:spPr/>
      </p:pic>
      <p:pic>
        <p:nvPicPr>
          <p:cNvPr id="9" name="Content Placeholder 8" descr="410px-Tizian_Portrait_Man_Red_Cap copy.jpg"/>
          <p:cNvPicPr>
            <a:picLocks noGrp="1" noChangeAspect="1"/>
          </p:cNvPicPr>
          <p:nvPr>
            <p:ph sz="half" idx="1"/>
          </p:nvPr>
        </p:nvPicPr>
        <p:blipFill>
          <a:blip r:embed="rId4">
            <a:extLst>
              <a:ext uri="{28A0092B-C50C-407E-A947-70E740481C1C}">
                <a14:useLocalDpi xmlns:a14="http://schemas.microsoft.com/office/drawing/2010/main" val="0"/>
              </a:ext>
            </a:extLst>
          </a:blip>
          <a:srcRect t="2154" b="2154"/>
          <a:stretch>
            <a:fillRect/>
          </a:stretch>
        </p:blipFill>
        <p:spPr/>
      </p:pic>
      <p:sp>
        <p:nvSpPr>
          <p:cNvPr id="10" name="TextBox 9"/>
          <p:cNvSpPr txBox="1"/>
          <p:nvPr/>
        </p:nvSpPr>
        <p:spPr>
          <a:xfrm>
            <a:off x="689429" y="6404429"/>
            <a:ext cx="2868960" cy="369332"/>
          </a:xfrm>
          <a:prstGeom prst="rect">
            <a:avLst/>
          </a:prstGeom>
          <a:noFill/>
        </p:spPr>
        <p:txBody>
          <a:bodyPr wrap="none" rtlCol="0">
            <a:spAutoFit/>
          </a:bodyPr>
          <a:lstStyle/>
          <a:p>
            <a:r>
              <a:rPr lang="en-US" dirty="0">
                <a:latin typeface="Bodoni 72 Book"/>
                <a:cs typeface="Bodoni 72 Book"/>
              </a:rPr>
              <a:t>Titian, Man with red cap, 1510</a:t>
            </a:r>
          </a:p>
        </p:txBody>
      </p:sp>
      <p:sp>
        <p:nvSpPr>
          <p:cNvPr id="11" name="TextBox 10"/>
          <p:cNvSpPr txBox="1"/>
          <p:nvPr/>
        </p:nvSpPr>
        <p:spPr>
          <a:xfrm>
            <a:off x="4644009" y="6368143"/>
            <a:ext cx="4372716" cy="646331"/>
          </a:xfrm>
          <a:prstGeom prst="rect">
            <a:avLst/>
          </a:prstGeom>
          <a:noFill/>
        </p:spPr>
        <p:txBody>
          <a:bodyPr wrap="square" rtlCol="0">
            <a:spAutoFit/>
          </a:bodyPr>
          <a:lstStyle/>
          <a:p>
            <a:r>
              <a:rPr lang="en-US" sz="1800" dirty="0">
                <a:latin typeface="Bodoni 72 Book"/>
                <a:cs typeface="Bodoni 72 Book"/>
              </a:rPr>
              <a:t>Titian, Portrait t of  </a:t>
            </a:r>
            <a:r>
              <a:rPr lang="en-US" sz="1800" dirty="0" err="1">
                <a:latin typeface="Bodoni 72 Book"/>
                <a:cs typeface="Bodoni 72 Book"/>
              </a:rPr>
              <a:t>Pietro</a:t>
            </a:r>
            <a:r>
              <a:rPr lang="en-US" sz="1800" dirty="0">
                <a:latin typeface="Bodoni 72 Book"/>
                <a:cs typeface="Bodoni 72 Book"/>
              </a:rPr>
              <a:t> Aretino (1537)</a:t>
            </a:r>
            <a:br>
              <a:rPr lang="en-US" sz="1800" dirty="0">
                <a:latin typeface="Bodoni 72 Book"/>
                <a:cs typeface="Bodoni 72 Book"/>
              </a:rPr>
            </a:br>
            <a:endParaRPr lang="en-US" dirty="0"/>
          </a:p>
        </p:txBody>
      </p:sp>
    </p:spTree>
    <p:extLst>
      <p:ext uri="{BB962C8B-B14F-4D97-AF65-F5344CB8AC3E}">
        <p14:creationId xmlns:p14="http://schemas.microsoft.com/office/powerpoint/2010/main" val="3352757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a:latin typeface="Bodoni 72 Book"/>
                <a:cs typeface="Bodoni 72 Book"/>
              </a:rPr>
              <a:t>Dialogue between portrait and poems</a:t>
            </a:r>
            <a:br>
              <a:rPr lang="en-US" sz="2800" dirty="0">
                <a:latin typeface="Bodoni 72 Book"/>
                <a:cs typeface="Bodoni 72 Book"/>
              </a:rPr>
            </a:br>
            <a:r>
              <a:rPr lang="en-US" sz="2800" dirty="0">
                <a:latin typeface="Bodoni 72 Book"/>
                <a:cs typeface="Bodoni 72 Book"/>
              </a:rPr>
              <a:t>Post-visit reflection on portrait and connection with poems</a:t>
            </a:r>
          </a:p>
        </p:txBody>
      </p:sp>
      <p:sp>
        <p:nvSpPr>
          <p:cNvPr id="9" name="Text Placeholder 8"/>
          <p:cNvSpPr>
            <a:spLocks noGrp="1"/>
          </p:cNvSpPr>
          <p:nvPr>
            <p:ph type="body" idx="1"/>
          </p:nvPr>
        </p:nvSpPr>
        <p:spPr/>
        <p:txBody>
          <a:bodyPr/>
          <a:lstStyle/>
          <a:p>
            <a:r>
              <a:rPr lang="en-US" sz="2000" b="0" dirty="0">
                <a:latin typeface="Bodoni 72 Book"/>
                <a:cs typeface="Bodoni 72 Book"/>
              </a:rPr>
              <a:t>Eugenio Montale, </a:t>
            </a:r>
            <a:r>
              <a:rPr lang="en-US" sz="2000" b="0" i="1" dirty="0">
                <a:latin typeface="Bodoni 72 Book"/>
                <a:cs typeface="Bodoni 72 Book"/>
              </a:rPr>
              <a:t>Ho </a:t>
            </a:r>
            <a:r>
              <a:rPr lang="en-US" sz="2000" b="0" i="1" dirty="0" err="1">
                <a:latin typeface="Bodoni 72 Book"/>
                <a:cs typeface="Bodoni 72 Book"/>
              </a:rPr>
              <a:t>sceso</a:t>
            </a:r>
            <a:r>
              <a:rPr lang="mr-IN" sz="2000" b="0" i="1" dirty="0">
                <a:latin typeface="Bodoni 72 Book"/>
                <a:cs typeface="Bodoni 72 Book"/>
              </a:rPr>
              <a:t>…</a:t>
            </a:r>
            <a:r>
              <a:rPr lang="en-US" sz="2000" b="0" dirty="0">
                <a:latin typeface="Bodoni 72 Book"/>
                <a:cs typeface="Bodoni 72 Book"/>
              </a:rPr>
              <a:t> (1966)</a:t>
            </a:r>
            <a:endParaRPr lang="en-US" sz="2000" b="0" i="1" dirty="0">
              <a:latin typeface="Bodoni 72 Book"/>
              <a:cs typeface="Bodoni 72 Book"/>
            </a:endParaRPr>
          </a:p>
        </p:txBody>
      </p:sp>
      <p:sp>
        <p:nvSpPr>
          <p:cNvPr id="10" name="Content Placeholder 9"/>
          <p:cNvSpPr>
            <a:spLocks noGrp="1"/>
          </p:cNvSpPr>
          <p:nvPr>
            <p:ph sz="half" idx="2"/>
          </p:nvPr>
        </p:nvSpPr>
        <p:spPr/>
        <p:txBody>
          <a:bodyPr>
            <a:normAutofit fontScale="70000" lnSpcReduction="20000"/>
          </a:bodyPr>
          <a:lstStyle/>
          <a:p>
            <a:pPr marL="0" indent="0">
              <a:buNone/>
            </a:pPr>
            <a:r>
              <a:rPr lang="it-IT" dirty="0">
                <a:solidFill>
                  <a:schemeClr val="tx1"/>
                </a:solidFill>
                <a:effectLst/>
                <a:latin typeface="Bodoni 72 Book"/>
                <a:cs typeface="Bodoni 72 Book"/>
              </a:rPr>
              <a:t>Ho sceso, dandoti il braccio, almeno un milione 			di scale</a:t>
            </a:r>
            <a:endParaRPr lang="en-US" dirty="0">
              <a:solidFill>
                <a:schemeClr val="tx1"/>
              </a:solidFill>
              <a:effectLst/>
              <a:latin typeface="Bodoni 72 Book"/>
              <a:cs typeface="Bodoni 72 Book"/>
            </a:endParaRPr>
          </a:p>
          <a:p>
            <a:pPr marL="0" indent="0">
              <a:buNone/>
            </a:pPr>
            <a:r>
              <a:rPr lang="it-IT" dirty="0">
                <a:solidFill>
                  <a:schemeClr val="tx1"/>
                </a:solidFill>
                <a:effectLst/>
                <a:latin typeface="Bodoni 72 Book"/>
                <a:cs typeface="Bodoni 72 Book"/>
              </a:rPr>
              <a:t> e ora che non ci sei è il vuoto ad ogni gradino.</a:t>
            </a:r>
            <a:endParaRPr lang="en-US" dirty="0">
              <a:solidFill>
                <a:schemeClr val="tx1"/>
              </a:solidFill>
              <a:effectLst/>
              <a:latin typeface="Bodoni 72 Book"/>
              <a:cs typeface="Bodoni 72 Book"/>
            </a:endParaRPr>
          </a:p>
          <a:p>
            <a:pPr marL="0" indent="0">
              <a:buNone/>
            </a:pPr>
            <a:r>
              <a:rPr lang="it-IT" dirty="0">
                <a:solidFill>
                  <a:schemeClr val="tx1"/>
                </a:solidFill>
                <a:effectLst/>
                <a:latin typeface="Bodoni 72 Book"/>
                <a:cs typeface="Bodoni 72 Book"/>
              </a:rPr>
              <a:t>Anche così è stato breve il nostro lungo viaggio.</a:t>
            </a:r>
            <a:endParaRPr lang="en-US" dirty="0">
              <a:solidFill>
                <a:schemeClr val="tx1"/>
              </a:solidFill>
              <a:effectLst/>
              <a:latin typeface="Bodoni 72 Book"/>
              <a:cs typeface="Bodoni 72 Book"/>
            </a:endParaRPr>
          </a:p>
          <a:p>
            <a:pPr marL="0" indent="0">
              <a:buNone/>
            </a:pPr>
            <a:r>
              <a:rPr lang="it-IT" dirty="0">
                <a:solidFill>
                  <a:schemeClr val="tx1"/>
                </a:solidFill>
                <a:effectLst/>
                <a:latin typeface="Bodoni 72 Book"/>
                <a:cs typeface="Bodoni 72 Book"/>
              </a:rPr>
              <a:t>Il mio dura tuttora, né </a:t>
            </a:r>
            <a:r>
              <a:rPr lang="it-IT" dirty="0" err="1">
                <a:solidFill>
                  <a:schemeClr val="tx1"/>
                </a:solidFill>
                <a:effectLst/>
                <a:latin typeface="Bodoni 72 Book"/>
                <a:cs typeface="Bodoni 72 Book"/>
              </a:rPr>
              <a:t>piu</a:t>
            </a:r>
            <a:r>
              <a:rPr lang="it-IT" dirty="0">
                <a:solidFill>
                  <a:schemeClr val="tx1"/>
                </a:solidFill>
                <a:effectLst/>
                <a:latin typeface="Bodoni 72 Book"/>
                <a:cs typeface="Bodoni 72 Book"/>
              </a:rPr>
              <a:t>̀ mi occorrono</a:t>
            </a:r>
            <a:endParaRPr lang="en-US" dirty="0">
              <a:solidFill>
                <a:schemeClr val="tx1"/>
              </a:solidFill>
              <a:effectLst/>
              <a:latin typeface="Bodoni 72 Book"/>
              <a:cs typeface="Bodoni 72 Book"/>
            </a:endParaRPr>
          </a:p>
          <a:p>
            <a:pPr marL="0" indent="0">
              <a:buNone/>
            </a:pPr>
            <a:r>
              <a:rPr lang="it-IT" dirty="0">
                <a:solidFill>
                  <a:schemeClr val="tx1"/>
                </a:solidFill>
                <a:effectLst/>
                <a:latin typeface="Bodoni 72 Book"/>
                <a:cs typeface="Bodoni 72 Book"/>
              </a:rPr>
              <a:t>le coincidenze, le prenotazioni,</a:t>
            </a:r>
            <a:endParaRPr lang="en-US" dirty="0">
              <a:solidFill>
                <a:schemeClr val="tx1"/>
              </a:solidFill>
              <a:effectLst/>
              <a:latin typeface="Bodoni 72 Book"/>
              <a:cs typeface="Bodoni 72 Book"/>
            </a:endParaRPr>
          </a:p>
          <a:p>
            <a:pPr marL="0" indent="0">
              <a:buNone/>
            </a:pPr>
            <a:r>
              <a:rPr lang="it-IT" dirty="0">
                <a:solidFill>
                  <a:schemeClr val="tx1"/>
                </a:solidFill>
                <a:effectLst/>
                <a:latin typeface="Bodoni 72 Book"/>
                <a:cs typeface="Bodoni 72 Book"/>
              </a:rPr>
              <a:t>le trappole, gli scorni di chi crede</a:t>
            </a:r>
            <a:endParaRPr lang="en-US" dirty="0">
              <a:solidFill>
                <a:schemeClr val="tx1"/>
              </a:solidFill>
              <a:effectLst/>
              <a:latin typeface="Bodoni 72 Book"/>
              <a:cs typeface="Bodoni 72 Book"/>
            </a:endParaRPr>
          </a:p>
          <a:p>
            <a:pPr marL="0" indent="0">
              <a:buNone/>
            </a:pPr>
            <a:r>
              <a:rPr lang="it-IT" dirty="0">
                <a:solidFill>
                  <a:schemeClr val="tx1"/>
                </a:solidFill>
                <a:effectLst/>
                <a:latin typeface="Bodoni 72 Book"/>
                <a:cs typeface="Bodoni 72 Book"/>
              </a:rPr>
              <a:t>che la </a:t>
            </a:r>
            <a:r>
              <a:rPr lang="it-IT" dirty="0" err="1">
                <a:solidFill>
                  <a:schemeClr val="tx1"/>
                </a:solidFill>
                <a:effectLst/>
                <a:latin typeface="Bodoni 72 Book"/>
                <a:cs typeface="Bodoni 72 Book"/>
              </a:rPr>
              <a:t>realta</a:t>
            </a:r>
            <a:r>
              <a:rPr lang="it-IT" dirty="0">
                <a:solidFill>
                  <a:schemeClr val="tx1"/>
                </a:solidFill>
                <a:effectLst/>
                <a:latin typeface="Bodoni 72 Book"/>
                <a:cs typeface="Bodoni 72 Book"/>
              </a:rPr>
              <a:t>̀ sia quella che si vede.</a:t>
            </a:r>
            <a:endParaRPr lang="en-US" dirty="0">
              <a:solidFill>
                <a:schemeClr val="tx1"/>
              </a:solidFill>
              <a:effectLst/>
              <a:latin typeface="Bodoni 72 Book"/>
              <a:cs typeface="Bodoni 72 Book"/>
            </a:endParaRPr>
          </a:p>
          <a:p>
            <a:pPr marL="0" indent="0">
              <a:buNone/>
            </a:pPr>
            <a:r>
              <a:rPr lang="it-IT" dirty="0">
                <a:solidFill>
                  <a:schemeClr val="tx1"/>
                </a:solidFill>
                <a:effectLst/>
                <a:latin typeface="Bodoni 72 Book"/>
                <a:cs typeface="Bodoni 72 Book"/>
              </a:rPr>
              <a:t>Ho sceso milioni di scale dandoti il braccio</a:t>
            </a:r>
            <a:endParaRPr lang="en-US" dirty="0">
              <a:solidFill>
                <a:schemeClr val="tx1"/>
              </a:solidFill>
              <a:effectLst/>
              <a:latin typeface="Bodoni 72 Book"/>
              <a:cs typeface="Bodoni 72 Book"/>
            </a:endParaRPr>
          </a:p>
          <a:p>
            <a:pPr marL="0" indent="0">
              <a:buNone/>
            </a:pPr>
            <a:r>
              <a:rPr lang="it-IT" dirty="0">
                <a:solidFill>
                  <a:schemeClr val="tx1"/>
                </a:solidFill>
                <a:effectLst/>
                <a:latin typeface="Bodoni 72 Book"/>
                <a:cs typeface="Bodoni 72 Book"/>
              </a:rPr>
              <a:t>non </a:t>
            </a:r>
            <a:r>
              <a:rPr lang="it-IT" dirty="0" err="1">
                <a:solidFill>
                  <a:schemeClr val="tx1"/>
                </a:solidFill>
                <a:effectLst/>
                <a:latin typeface="Bodoni 72 Book"/>
                <a:cs typeface="Bodoni 72 Book"/>
              </a:rPr>
              <a:t>gia</a:t>
            </a:r>
            <a:r>
              <a:rPr lang="it-IT" dirty="0">
                <a:solidFill>
                  <a:schemeClr val="tx1"/>
                </a:solidFill>
                <a:effectLst/>
                <a:latin typeface="Bodoni 72 Book"/>
                <a:cs typeface="Bodoni 72 Book"/>
              </a:rPr>
              <a:t>̀ </a:t>
            </a:r>
            <a:r>
              <a:rPr lang="it-IT" dirty="0" err="1">
                <a:solidFill>
                  <a:schemeClr val="tx1"/>
                </a:solidFill>
                <a:effectLst/>
                <a:latin typeface="Bodoni 72 Book"/>
                <a:cs typeface="Bodoni 72 Book"/>
              </a:rPr>
              <a:t>perche</a:t>
            </a:r>
            <a:r>
              <a:rPr lang="it-IT" dirty="0">
                <a:solidFill>
                  <a:schemeClr val="tx1"/>
                </a:solidFill>
                <a:effectLst/>
                <a:latin typeface="Bodoni 72 Book"/>
                <a:cs typeface="Bodoni 72 Book"/>
              </a:rPr>
              <a:t>́ con quattr'occhi forse si vede di 			</a:t>
            </a:r>
            <a:r>
              <a:rPr lang="it-IT" dirty="0" err="1">
                <a:solidFill>
                  <a:schemeClr val="tx1"/>
                </a:solidFill>
                <a:effectLst/>
                <a:latin typeface="Bodoni 72 Book"/>
                <a:cs typeface="Bodoni 72 Book"/>
              </a:rPr>
              <a:t>piu</a:t>
            </a:r>
            <a:r>
              <a:rPr lang="it-IT" dirty="0">
                <a:solidFill>
                  <a:schemeClr val="tx1"/>
                </a:solidFill>
                <a:effectLst/>
                <a:latin typeface="Bodoni 72 Book"/>
                <a:cs typeface="Bodoni 72 Book"/>
              </a:rPr>
              <a:t>̀.</a:t>
            </a:r>
            <a:endParaRPr lang="en-US" dirty="0">
              <a:solidFill>
                <a:schemeClr val="tx1"/>
              </a:solidFill>
              <a:effectLst/>
              <a:latin typeface="Bodoni 72 Book"/>
              <a:cs typeface="Bodoni 72 Book"/>
            </a:endParaRPr>
          </a:p>
          <a:p>
            <a:pPr marL="0" indent="0">
              <a:buNone/>
            </a:pPr>
            <a:r>
              <a:rPr lang="it-IT" dirty="0">
                <a:solidFill>
                  <a:schemeClr val="tx1"/>
                </a:solidFill>
                <a:effectLst/>
                <a:latin typeface="Bodoni 72 Book"/>
                <a:cs typeface="Bodoni 72 Book"/>
              </a:rPr>
              <a:t> Con te le ho scese </a:t>
            </a:r>
            <a:r>
              <a:rPr lang="it-IT" dirty="0" err="1">
                <a:solidFill>
                  <a:schemeClr val="tx1"/>
                </a:solidFill>
                <a:effectLst/>
                <a:latin typeface="Bodoni 72 Book"/>
                <a:cs typeface="Bodoni 72 Book"/>
              </a:rPr>
              <a:t>perche</a:t>
            </a:r>
            <a:r>
              <a:rPr lang="it-IT" dirty="0">
                <a:solidFill>
                  <a:schemeClr val="tx1"/>
                </a:solidFill>
                <a:effectLst/>
                <a:latin typeface="Bodoni 72 Book"/>
                <a:cs typeface="Bodoni 72 Book"/>
              </a:rPr>
              <a:t>́ sapevo che di noi due</a:t>
            </a:r>
            <a:endParaRPr lang="en-US" dirty="0">
              <a:solidFill>
                <a:schemeClr val="tx1"/>
              </a:solidFill>
              <a:effectLst/>
              <a:latin typeface="Bodoni 72 Book"/>
              <a:cs typeface="Bodoni 72 Book"/>
            </a:endParaRPr>
          </a:p>
          <a:p>
            <a:pPr marL="0" indent="0">
              <a:buNone/>
            </a:pPr>
            <a:r>
              <a:rPr lang="it-IT" dirty="0">
                <a:solidFill>
                  <a:schemeClr val="tx1"/>
                </a:solidFill>
                <a:effectLst/>
                <a:latin typeface="Bodoni 72 Book"/>
                <a:cs typeface="Bodoni 72 Book"/>
              </a:rPr>
              <a:t>le sole vere pupille, sebbene tanto offuscate,</a:t>
            </a:r>
            <a:endParaRPr lang="en-US" dirty="0">
              <a:solidFill>
                <a:schemeClr val="tx1"/>
              </a:solidFill>
              <a:effectLst/>
              <a:latin typeface="Bodoni 72 Book"/>
              <a:cs typeface="Bodoni 72 Book"/>
            </a:endParaRPr>
          </a:p>
          <a:p>
            <a:pPr marL="0" indent="0">
              <a:buNone/>
            </a:pPr>
            <a:r>
              <a:rPr lang="it-IT" dirty="0">
                <a:solidFill>
                  <a:schemeClr val="tx1"/>
                </a:solidFill>
                <a:effectLst/>
                <a:latin typeface="Bodoni 72 Book"/>
                <a:cs typeface="Bodoni 72 Book"/>
              </a:rPr>
              <a:t>erano le tue.</a:t>
            </a:r>
            <a:r>
              <a:rPr lang="en-US" dirty="0">
                <a:effectLst/>
                <a:latin typeface="Bodoni 72 Book"/>
                <a:cs typeface="Bodoni 72 Book"/>
              </a:rPr>
              <a:t> </a:t>
            </a:r>
            <a:endParaRPr lang="en-US" dirty="0">
              <a:latin typeface="Bodoni 72 Book"/>
              <a:cs typeface="Bodoni 72 Book"/>
            </a:endParaRPr>
          </a:p>
        </p:txBody>
      </p:sp>
      <p:sp>
        <p:nvSpPr>
          <p:cNvPr id="11" name="Text Placeholder 10"/>
          <p:cNvSpPr>
            <a:spLocks noGrp="1"/>
          </p:cNvSpPr>
          <p:nvPr>
            <p:ph type="body" sz="quarter" idx="3"/>
          </p:nvPr>
        </p:nvSpPr>
        <p:spPr/>
        <p:txBody>
          <a:bodyPr/>
          <a:lstStyle/>
          <a:p>
            <a:r>
              <a:rPr lang="en-US" sz="2000" b="0" dirty="0">
                <a:latin typeface="Bodoni 72 Book"/>
                <a:cs typeface="Bodoni 72 Book"/>
              </a:rPr>
              <a:t>Titian, </a:t>
            </a:r>
            <a:r>
              <a:rPr lang="en-US" sz="2000" b="0" i="1" dirty="0">
                <a:latin typeface="Bodoni 72 Book"/>
                <a:cs typeface="Bodoni 72 Book"/>
              </a:rPr>
              <a:t>Man in red cap</a:t>
            </a:r>
          </a:p>
        </p:txBody>
      </p:sp>
      <p:pic>
        <p:nvPicPr>
          <p:cNvPr id="13" name="Content Placeholder 12" descr="410px-Tizian_Portrait_Man_Red_Cap copy.jpg"/>
          <p:cNvPicPr>
            <a:picLocks noGrp="1" noChangeAspect="1"/>
          </p:cNvPicPr>
          <p:nvPr>
            <p:ph sz="quarter" idx="4"/>
          </p:nvPr>
        </p:nvPicPr>
        <p:blipFill>
          <a:blip r:embed="rId3">
            <a:extLst>
              <a:ext uri="{28A0092B-C50C-407E-A947-70E740481C1C}">
                <a14:useLocalDpi xmlns:a14="http://schemas.microsoft.com/office/drawing/2010/main" val="0"/>
              </a:ext>
            </a:extLst>
          </a:blip>
          <a:srcRect t="8335" b="8335"/>
          <a:stretch>
            <a:fillRect/>
          </a:stretch>
        </p:blipFill>
        <p:spPr/>
      </p:pic>
    </p:spTree>
    <p:extLst>
      <p:ext uri="{BB962C8B-B14F-4D97-AF65-F5344CB8AC3E}">
        <p14:creationId xmlns:p14="http://schemas.microsoft.com/office/powerpoint/2010/main" val="1659564201"/>
      </p:ext>
    </p:extLst>
  </p:cSld>
  <p:clrMapOvr>
    <a:masterClrMapping/>
  </p:clrMapOvr>
</p:sld>
</file>

<file path=ppt/theme/theme1.xml><?xml version="1.0" encoding="utf-8"?>
<a:theme xmlns:a="http://schemas.openxmlformats.org/drawingml/2006/main" name="TM10203767">
  <a:themeElements>
    <a:clrScheme name="Office Theme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Office Theme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Office Theme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Office Theme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Office Theme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Office Theme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Office Theme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Office Theme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TM10203767</Template>
  <TotalTime>6240</TotalTime>
  <Words>2870</Words>
  <Application>Microsoft Macintosh PowerPoint</Application>
  <PresentationFormat>On-screen Show (4:3)</PresentationFormat>
  <Paragraphs>122</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Bodoni 72 Book</vt:lpstr>
      <vt:lpstr>Bodoni 72 Oldstyle Book</vt:lpstr>
      <vt:lpstr>Calibri</vt:lpstr>
      <vt:lpstr>Wingdings</vt:lpstr>
      <vt:lpstr>TM10203767</vt:lpstr>
      <vt:lpstr>PowerPoint Presentation</vt:lpstr>
      <vt:lpstr>What is this course about?</vt:lpstr>
      <vt:lpstr>The Living Hall, The Frick Collection</vt:lpstr>
      <vt:lpstr>Selected Bibliography on Emotions</vt:lpstr>
      <vt:lpstr>Preparing the students to visit the museum and to “read” the Renaissance portrait </vt:lpstr>
      <vt:lpstr>Individual visit to the Frick Collection (1) Dialogue between portraits</vt:lpstr>
      <vt:lpstr>Sara’s emotional response to the two paintings</vt:lpstr>
      <vt:lpstr>Class Visit to the Frick Collection (2) Community building through knowledge and emotions</vt:lpstr>
      <vt:lpstr>Dialogue between portrait and poems Post-visit reflection on portrait and connection with poems</vt:lpstr>
      <vt:lpstr>PowerPoint Presentation</vt:lpstr>
      <vt:lpstr>The results</vt:lpstr>
      <vt:lpstr>Jarimal’s portrait</vt:lpstr>
      <vt:lpstr>Victoria’s final products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and Reading Workshop on Italian Literature, Art, and Film</dc:title>
  <dc:subject/>
  <dc:creator/>
  <cp:keywords/>
  <dc:description/>
  <cp:lastModifiedBy>Stefania Porcelli</cp:lastModifiedBy>
  <cp:revision>55</cp:revision>
  <cp:lastPrinted>1601-01-01T00:00:00Z</cp:lastPrinted>
  <dcterms:created xsi:type="dcterms:W3CDTF">1601-01-01T00:00:00Z</dcterms:created>
  <dcterms:modified xsi:type="dcterms:W3CDTF">2019-11-28T00:33:54Z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TC102037671033</vt:lpwstr>
  </property>
</Properties>
</file>