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296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562B9A-01ED-034F-AC8D-6E714E13E0F6}">
          <p14:sldIdLst>
            <p14:sldId id="256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179"/>
    <a:srgbClr val="482E92"/>
    <a:srgbClr val="B5A5E3"/>
    <a:srgbClr val="5F259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2147" autoAdjust="0"/>
  </p:normalViewPr>
  <p:slideViewPr>
    <p:cSldViewPr snapToGrid="0">
      <p:cViewPr varScale="1">
        <p:scale>
          <a:sx n="106" d="100"/>
          <a:sy n="106" d="100"/>
        </p:scale>
        <p:origin x="52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9190590D-82AB-4333-8407-3F60734F7331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068560C1-B14E-4109-8806-29783600BB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1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60C1-B14E-4109-8806-29783600BB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1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60C1-B14E-4109-8806-29783600BB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6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4"/>
          <a:stretch/>
        </p:blipFill>
        <p:spPr>
          <a:xfrm rot="21191334">
            <a:off x="-409025" y="-715758"/>
            <a:ext cx="11969354" cy="514279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85344" y="-146304"/>
            <a:ext cx="12277344" cy="713838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5905948 w 12192000"/>
              <a:gd name="connsiteY0" fmla="*/ 3593054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5905948 w 12192000"/>
              <a:gd name="connsiteY4" fmla="*/ 3593054 h 6858000"/>
              <a:gd name="connsiteX0" fmla="*/ 5905948 w 12192000"/>
              <a:gd name="connsiteY0" fmla="*/ 3593054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807285 w 12192000"/>
              <a:gd name="connsiteY4" fmla="*/ 5862918 h 6858000"/>
              <a:gd name="connsiteX5" fmla="*/ 5905948 w 12192000"/>
              <a:gd name="connsiteY5" fmla="*/ 3593054 h 6858000"/>
              <a:gd name="connsiteX0" fmla="*/ 5905948 w 12192000"/>
              <a:gd name="connsiteY0" fmla="*/ 3593054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688489 w 12192000"/>
              <a:gd name="connsiteY4" fmla="*/ 5529431 h 6858000"/>
              <a:gd name="connsiteX5" fmla="*/ 5905948 w 12192000"/>
              <a:gd name="connsiteY5" fmla="*/ 3593054 h 6858000"/>
              <a:gd name="connsiteX0" fmla="*/ 5916706 w 12202758"/>
              <a:gd name="connsiteY0" fmla="*/ 3593054 h 6858000"/>
              <a:gd name="connsiteX1" fmla="*/ 12202758 w 12202758"/>
              <a:gd name="connsiteY1" fmla="*/ 0 h 6858000"/>
              <a:gd name="connsiteX2" fmla="*/ 12202758 w 12202758"/>
              <a:gd name="connsiteY2" fmla="*/ 6858000 h 6858000"/>
              <a:gd name="connsiteX3" fmla="*/ 10758 w 12202758"/>
              <a:gd name="connsiteY3" fmla="*/ 6858000 h 6858000"/>
              <a:gd name="connsiteX4" fmla="*/ 0 w 12202758"/>
              <a:gd name="connsiteY4" fmla="*/ 5249732 h 6858000"/>
              <a:gd name="connsiteX5" fmla="*/ 5916706 w 12202758"/>
              <a:gd name="connsiteY5" fmla="*/ 3593054 h 6858000"/>
              <a:gd name="connsiteX0" fmla="*/ 5680038 w 12202758"/>
              <a:gd name="connsiteY0" fmla="*/ 2829262 h 6858000"/>
              <a:gd name="connsiteX1" fmla="*/ 12202758 w 12202758"/>
              <a:gd name="connsiteY1" fmla="*/ 0 h 6858000"/>
              <a:gd name="connsiteX2" fmla="*/ 12202758 w 12202758"/>
              <a:gd name="connsiteY2" fmla="*/ 6858000 h 6858000"/>
              <a:gd name="connsiteX3" fmla="*/ 10758 w 12202758"/>
              <a:gd name="connsiteY3" fmla="*/ 6858000 h 6858000"/>
              <a:gd name="connsiteX4" fmla="*/ 0 w 12202758"/>
              <a:gd name="connsiteY4" fmla="*/ 5249732 h 6858000"/>
              <a:gd name="connsiteX5" fmla="*/ 5680038 w 12202758"/>
              <a:gd name="connsiteY5" fmla="*/ 2829262 h 6858000"/>
              <a:gd name="connsiteX0" fmla="*/ 5701554 w 12202758"/>
              <a:gd name="connsiteY0" fmla="*/ 2893808 h 6858000"/>
              <a:gd name="connsiteX1" fmla="*/ 12202758 w 12202758"/>
              <a:gd name="connsiteY1" fmla="*/ 0 h 6858000"/>
              <a:gd name="connsiteX2" fmla="*/ 12202758 w 12202758"/>
              <a:gd name="connsiteY2" fmla="*/ 6858000 h 6858000"/>
              <a:gd name="connsiteX3" fmla="*/ 10758 w 12202758"/>
              <a:gd name="connsiteY3" fmla="*/ 6858000 h 6858000"/>
              <a:gd name="connsiteX4" fmla="*/ 0 w 12202758"/>
              <a:gd name="connsiteY4" fmla="*/ 5249732 h 6858000"/>
              <a:gd name="connsiteX5" fmla="*/ 5701554 w 12202758"/>
              <a:gd name="connsiteY5" fmla="*/ 2893808 h 6858000"/>
              <a:gd name="connsiteX0" fmla="*/ 5701554 w 12202758"/>
              <a:gd name="connsiteY0" fmla="*/ 2893808 h 6858000"/>
              <a:gd name="connsiteX1" fmla="*/ 11015831 w 12202758"/>
              <a:gd name="connsiteY1" fmla="*/ 505609 h 6858000"/>
              <a:gd name="connsiteX2" fmla="*/ 12202758 w 12202758"/>
              <a:gd name="connsiteY2" fmla="*/ 0 h 6858000"/>
              <a:gd name="connsiteX3" fmla="*/ 12202758 w 12202758"/>
              <a:gd name="connsiteY3" fmla="*/ 6858000 h 6858000"/>
              <a:gd name="connsiteX4" fmla="*/ 10758 w 12202758"/>
              <a:gd name="connsiteY4" fmla="*/ 6858000 h 6858000"/>
              <a:gd name="connsiteX5" fmla="*/ 0 w 12202758"/>
              <a:gd name="connsiteY5" fmla="*/ 5249732 h 6858000"/>
              <a:gd name="connsiteX6" fmla="*/ 5701554 w 12202758"/>
              <a:gd name="connsiteY6" fmla="*/ 2893808 h 6858000"/>
              <a:gd name="connsiteX0" fmla="*/ 5701554 w 12202758"/>
              <a:gd name="connsiteY0" fmla="*/ 2893809 h 6858001"/>
              <a:gd name="connsiteX1" fmla="*/ 10940528 w 12202758"/>
              <a:gd name="connsiteY1" fmla="*/ 0 h 6858001"/>
              <a:gd name="connsiteX2" fmla="*/ 12202758 w 12202758"/>
              <a:gd name="connsiteY2" fmla="*/ 1 h 6858001"/>
              <a:gd name="connsiteX3" fmla="*/ 12202758 w 12202758"/>
              <a:gd name="connsiteY3" fmla="*/ 6858001 h 6858001"/>
              <a:gd name="connsiteX4" fmla="*/ 10758 w 12202758"/>
              <a:gd name="connsiteY4" fmla="*/ 6858001 h 6858001"/>
              <a:gd name="connsiteX5" fmla="*/ 0 w 12202758"/>
              <a:gd name="connsiteY5" fmla="*/ 5249733 h 6858001"/>
              <a:gd name="connsiteX6" fmla="*/ 5701554 w 12202758"/>
              <a:gd name="connsiteY6" fmla="*/ 2893809 h 6858001"/>
              <a:gd name="connsiteX0" fmla="*/ 5583220 w 12202758"/>
              <a:gd name="connsiteY0" fmla="*/ 2571079 h 6858001"/>
              <a:gd name="connsiteX1" fmla="*/ 10940528 w 12202758"/>
              <a:gd name="connsiteY1" fmla="*/ 0 h 6858001"/>
              <a:gd name="connsiteX2" fmla="*/ 12202758 w 12202758"/>
              <a:gd name="connsiteY2" fmla="*/ 1 h 6858001"/>
              <a:gd name="connsiteX3" fmla="*/ 12202758 w 12202758"/>
              <a:gd name="connsiteY3" fmla="*/ 6858001 h 6858001"/>
              <a:gd name="connsiteX4" fmla="*/ 10758 w 12202758"/>
              <a:gd name="connsiteY4" fmla="*/ 6858001 h 6858001"/>
              <a:gd name="connsiteX5" fmla="*/ 0 w 12202758"/>
              <a:gd name="connsiteY5" fmla="*/ 5249733 h 6858001"/>
              <a:gd name="connsiteX6" fmla="*/ 5583220 w 12202758"/>
              <a:gd name="connsiteY6" fmla="*/ 2571079 h 6858001"/>
              <a:gd name="connsiteX0" fmla="*/ 0 w 12202758"/>
              <a:gd name="connsiteY0" fmla="*/ 5249733 h 6858001"/>
              <a:gd name="connsiteX1" fmla="*/ 10940528 w 12202758"/>
              <a:gd name="connsiteY1" fmla="*/ 0 h 6858001"/>
              <a:gd name="connsiteX2" fmla="*/ 12202758 w 12202758"/>
              <a:gd name="connsiteY2" fmla="*/ 1 h 6858001"/>
              <a:gd name="connsiteX3" fmla="*/ 12202758 w 12202758"/>
              <a:gd name="connsiteY3" fmla="*/ 6858001 h 6858001"/>
              <a:gd name="connsiteX4" fmla="*/ 10758 w 12202758"/>
              <a:gd name="connsiteY4" fmla="*/ 6858001 h 6858001"/>
              <a:gd name="connsiteX5" fmla="*/ 0 w 12202758"/>
              <a:gd name="connsiteY5" fmla="*/ 5249733 h 6858001"/>
              <a:gd name="connsiteX0" fmla="*/ 0 w 12202758"/>
              <a:gd name="connsiteY0" fmla="*/ 5249733 h 6858001"/>
              <a:gd name="connsiteX1" fmla="*/ 10940528 w 12202758"/>
              <a:gd name="connsiteY1" fmla="*/ 0 h 6858001"/>
              <a:gd name="connsiteX2" fmla="*/ 12202758 w 12202758"/>
              <a:gd name="connsiteY2" fmla="*/ 1 h 6858001"/>
              <a:gd name="connsiteX3" fmla="*/ 12202758 w 12202758"/>
              <a:gd name="connsiteY3" fmla="*/ 6858001 h 6858001"/>
              <a:gd name="connsiteX4" fmla="*/ 272015 w 12202758"/>
              <a:gd name="connsiteY4" fmla="*/ 6409701 h 6858001"/>
              <a:gd name="connsiteX5" fmla="*/ 0 w 12202758"/>
              <a:gd name="connsiteY5" fmla="*/ 5249733 h 6858001"/>
              <a:gd name="connsiteX0" fmla="*/ 3756 w 12206514"/>
              <a:gd name="connsiteY0" fmla="*/ 5249733 h 6872463"/>
              <a:gd name="connsiteX1" fmla="*/ 10944284 w 12206514"/>
              <a:gd name="connsiteY1" fmla="*/ 0 h 6872463"/>
              <a:gd name="connsiteX2" fmla="*/ 12206514 w 12206514"/>
              <a:gd name="connsiteY2" fmla="*/ 1 h 6872463"/>
              <a:gd name="connsiteX3" fmla="*/ 12206514 w 12206514"/>
              <a:gd name="connsiteY3" fmla="*/ 6858001 h 6872463"/>
              <a:gd name="connsiteX4" fmla="*/ 0 w 12206514"/>
              <a:gd name="connsiteY4" fmla="*/ 6872463 h 6872463"/>
              <a:gd name="connsiteX5" fmla="*/ 3756 w 12206514"/>
              <a:gd name="connsiteY5" fmla="*/ 5249733 h 6872463"/>
              <a:gd name="connsiteX0" fmla="*/ 0 w 12231787"/>
              <a:gd name="connsiteY0" fmla="*/ 5249733 h 6872463"/>
              <a:gd name="connsiteX1" fmla="*/ 10969557 w 12231787"/>
              <a:gd name="connsiteY1" fmla="*/ 0 h 6872463"/>
              <a:gd name="connsiteX2" fmla="*/ 12231787 w 12231787"/>
              <a:gd name="connsiteY2" fmla="*/ 1 h 6872463"/>
              <a:gd name="connsiteX3" fmla="*/ 12231787 w 12231787"/>
              <a:gd name="connsiteY3" fmla="*/ 6858001 h 6872463"/>
              <a:gd name="connsiteX4" fmla="*/ 25273 w 12231787"/>
              <a:gd name="connsiteY4" fmla="*/ 6872463 h 6872463"/>
              <a:gd name="connsiteX5" fmla="*/ 0 w 12231787"/>
              <a:gd name="connsiteY5" fmla="*/ 5249733 h 6872463"/>
              <a:gd name="connsiteX0" fmla="*/ 0 w 12217273"/>
              <a:gd name="connsiteY0" fmla="*/ 4758050 h 6872463"/>
              <a:gd name="connsiteX1" fmla="*/ 10955043 w 12217273"/>
              <a:gd name="connsiteY1" fmla="*/ 0 h 6872463"/>
              <a:gd name="connsiteX2" fmla="*/ 12217273 w 12217273"/>
              <a:gd name="connsiteY2" fmla="*/ 1 h 6872463"/>
              <a:gd name="connsiteX3" fmla="*/ 12217273 w 12217273"/>
              <a:gd name="connsiteY3" fmla="*/ 6858001 h 6872463"/>
              <a:gd name="connsiteX4" fmla="*/ 10759 w 12217273"/>
              <a:gd name="connsiteY4" fmla="*/ 6872463 h 6872463"/>
              <a:gd name="connsiteX5" fmla="*/ 0 w 12217273"/>
              <a:gd name="connsiteY5" fmla="*/ 4758050 h 6872463"/>
              <a:gd name="connsiteX0" fmla="*/ 0 w 12217273"/>
              <a:gd name="connsiteY0" fmla="*/ 4928874 h 6872463"/>
              <a:gd name="connsiteX1" fmla="*/ 10955043 w 12217273"/>
              <a:gd name="connsiteY1" fmla="*/ 0 h 6872463"/>
              <a:gd name="connsiteX2" fmla="*/ 12217273 w 12217273"/>
              <a:gd name="connsiteY2" fmla="*/ 1 h 6872463"/>
              <a:gd name="connsiteX3" fmla="*/ 12217273 w 12217273"/>
              <a:gd name="connsiteY3" fmla="*/ 6858001 h 6872463"/>
              <a:gd name="connsiteX4" fmla="*/ 10759 w 12217273"/>
              <a:gd name="connsiteY4" fmla="*/ 6872463 h 6872463"/>
              <a:gd name="connsiteX5" fmla="*/ 0 w 12217273"/>
              <a:gd name="connsiteY5" fmla="*/ 4928874 h 6872463"/>
              <a:gd name="connsiteX0" fmla="*/ 0 w 12217273"/>
              <a:gd name="connsiteY0" fmla="*/ 4928874 h 6872463"/>
              <a:gd name="connsiteX1" fmla="*/ 11183643 w 12217273"/>
              <a:gd name="connsiteY1" fmla="*/ 0 h 6872463"/>
              <a:gd name="connsiteX2" fmla="*/ 12217273 w 12217273"/>
              <a:gd name="connsiteY2" fmla="*/ 1 h 6872463"/>
              <a:gd name="connsiteX3" fmla="*/ 12217273 w 12217273"/>
              <a:gd name="connsiteY3" fmla="*/ 6858001 h 6872463"/>
              <a:gd name="connsiteX4" fmla="*/ 10759 w 12217273"/>
              <a:gd name="connsiteY4" fmla="*/ 6872463 h 6872463"/>
              <a:gd name="connsiteX5" fmla="*/ 0 w 12217273"/>
              <a:gd name="connsiteY5" fmla="*/ 4928874 h 687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7273" h="6872463">
                <a:moveTo>
                  <a:pt x="0" y="4928874"/>
                </a:moveTo>
                <a:lnTo>
                  <a:pt x="11183643" y="0"/>
                </a:lnTo>
                <a:lnTo>
                  <a:pt x="12217273" y="1"/>
                </a:lnTo>
                <a:lnTo>
                  <a:pt x="12217273" y="6858001"/>
                </a:lnTo>
                <a:lnTo>
                  <a:pt x="10759" y="6872463"/>
                </a:lnTo>
                <a:cubicBezTo>
                  <a:pt x="7173" y="6167659"/>
                  <a:pt x="3586" y="5633678"/>
                  <a:pt x="0" y="4928874"/>
                </a:cubicBezTo>
                <a:close/>
              </a:path>
            </a:pathLst>
          </a:custGeom>
          <a:solidFill>
            <a:srgbClr val="482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8000" y="1668463"/>
            <a:ext cx="5970824" cy="2387600"/>
          </a:xfrm>
          <a:prstGeom prst="rect">
            <a:avLst/>
          </a:prstGeom>
        </p:spPr>
        <p:txBody>
          <a:bodyPr anchor="b"/>
          <a:lstStyle>
            <a:lvl1pPr algn="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1942" y="4282326"/>
            <a:ext cx="9076881" cy="78869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line of information goes 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11/7/2018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900" y="5218653"/>
            <a:ext cx="3722924" cy="105907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761999" y="5228178"/>
            <a:ext cx="590551" cy="882903"/>
            <a:chOff x="761999" y="5278978"/>
            <a:chExt cx="590551" cy="882903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999" y="5278978"/>
              <a:ext cx="590551" cy="68843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999" y="6048672"/>
              <a:ext cx="590551" cy="113209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 userDrawn="1"/>
        </p:nvCxnSpPr>
        <p:spPr>
          <a:xfrm flipH="1">
            <a:off x="1721224" y="4138388"/>
            <a:ext cx="10623176" cy="24821"/>
          </a:xfrm>
          <a:prstGeom prst="line">
            <a:avLst/>
          </a:prstGeom>
          <a:ln>
            <a:solidFill>
              <a:srgbClr val="B5A5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6587965" y="7017615"/>
            <a:ext cx="560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Based on:</a:t>
            </a:r>
            <a:r>
              <a:rPr lang="en-US" baseline="0" dirty="0"/>
              <a:t> </a:t>
            </a:r>
            <a:r>
              <a:rPr lang="en-US" dirty="0"/>
              <a:t>https://ucomm.unl.edu/toolbox/design-layout</a:t>
            </a:r>
          </a:p>
        </p:txBody>
      </p:sp>
    </p:spTree>
    <p:extLst>
      <p:ext uri="{BB962C8B-B14F-4D97-AF65-F5344CB8AC3E}">
        <p14:creationId xmlns:p14="http://schemas.microsoft.com/office/powerpoint/2010/main" val="227764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266" y="1828800"/>
            <a:ext cx="9643533" cy="4348162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October 22,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Assessing Online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52185E0-1B30-C64C-B155-E39AC52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128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en-US" dirty="0"/>
              <a:t>SUBHEAD / SECTION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3900" y="5219034"/>
            <a:ext cx="590551" cy="843629"/>
            <a:chOff x="1538514" y="5240184"/>
            <a:chExt cx="590551" cy="84362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38514" y="5240184"/>
              <a:ext cx="590551" cy="6759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8514" y="5973995"/>
              <a:ext cx="590551" cy="109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57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BFBB335-31CF-394A-B588-37E4732F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3710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4B37BEED-D307-5C40-81DE-D9B85D52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350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B0E3081E-F9D1-7845-A7A7-35DE14B0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136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95D80-3EE1-2A41-9BE7-7F6BFC92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052DF-EE3B-BE49-9B51-35A1F53B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12728-4EAD-C342-9D29-C946B36E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E62EAE-F300-CB44-957C-8D05A5F213BC}"/>
              </a:ext>
            </a:extLst>
          </p:cNvPr>
          <p:cNvSpPr/>
          <p:nvPr userDrawn="1"/>
        </p:nvSpPr>
        <p:spPr>
          <a:xfrm>
            <a:off x="-109728" y="-121920"/>
            <a:ext cx="12216384" cy="6388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0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96982" y="-96982"/>
            <a:ext cx="12288982" cy="6954983"/>
            <a:chOff x="0" y="-8795"/>
            <a:chExt cx="12192000" cy="6866796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566467" cy="1562820"/>
            </a:xfrm>
            <a:prstGeom prst="rect">
              <a:avLst/>
            </a:prstGeom>
          </p:spPr>
        </p:pic>
        <p:sp>
          <p:nvSpPr>
            <p:cNvPr id="22" name="Rectangle 11"/>
            <p:cNvSpPr/>
            <p:nvPr userDrawn="1"/>
          </p:nvSpPr>
          <p:spPr>
            <a:xfrm>
              <a:off x="0" y="1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5905948 w 12192000"/>
                <a:gd name="connsiteY4" fmla="*/ 3593054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1807285 w 12192000"/>
                <a:gd name="connsiteY4" fmla="*/ 5862918 h 6858000"/>
                <a:gd name="connsiteX5" fmla="*/ 5905948 w 12192000"/>
                <a:gd name="connsiteY5" fmla="*/ 3593054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688489 w 12192000"/>
                <a:gd name="connsiteY4" fmla="*/ 5529431 h 6858000"/>
                <a:gd name="connsiteX5" fmla="*/ 5905948 w 12192000"/>
                <a:gd name="connsiteY5" fmla="*/ 3593054 h 6858000"/>
                <a:gd name="connsiteX0" fmla="*/ 5916706 w 12202758"/>
                <a:gd name="connsiteY0" fmla="*/ 3593054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916706 w 12202758"/>
                <a:gd name="connsiteY5" fmla="*/ 3593054 h 6858000"/>
                <a:gd name="connsiteX0" fmla="*/ 5680038 w 12202758"/>
                <a:gd name="connsiteY0" fmla="*/ 2829262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680038 w 12202758"/>
                <a:gd name="connsiteY5" fmla="*/ 2829262 h 6858000"/>
                <a:gd name="connsiteX0" fmla="*/ 5701554 w 12202758"/>
                <a:gd name="connsiteY0" fmla="*/ 2893808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701554 w 12202758"/>
                <a:gd name="connsiteY5" fmla="*/ 2893808 h 6858000"/>
                <a:gd name="connsiteX0" fmla="*/ 5701554 w 12202758"/>
                <a:gd name="connsiteY0" fmla="*/ 2893808 h 6858000"/>
                <a:gd name="connsiteX1" fmla="*/ 11015831 w 12202758"/>
                <a:gd name="connsiteY1" fmla="*/ 505609 h 6858000"/>
                <a:gd name="connsiteX2" fmla="*/ 12202758 w 12202758"/>
                <a:gd name="connsiteY2" fmla="*/ 0 h 6858000"/>
                <a:gd name="connsiteX3" fmla="*/ 12202758 w 12202758"/>
                <a:gd name="connsiteY3" fmla="*/ 6858000 h 6858000"/>
                <a:gd name="connsiteX4" fmla="*/ 10758 w 12202758"/>
                <a:gd name="connsiteY4" fmla="*/ 6858000 h 6858000"/>
                <a:gd name="connsiteX5" fmla="*/ 0 w 12202758"/>
                <a:gd name="connsiteY5" fmla="*/ 5249732 h 6858000"/>
                <a:gd name="connsiteX6" fmla="*/ 5701554 w 12202758"/>
                <a:gd name="connsiteY6" fmla="*/ 2893808 h 6858000"/>
                <a:gd name="connsiteX0" fmla="*/ 5701554 w 12202758"/>
                <a:gd name="connsiteY0" fmla="*/ 2893809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6" fmla="*/ 5701554 w 12202758"/>
                <a:gd name="connsiteY6" fmla="*/ 2893809 h 6858001"/>
                <a:gd name="connsiteX0" fmla="*/ 5583220 w 12202758"/>
                <a:gd name="connsiteY0" fmla="*/ 2571079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6" fmla="*/ 5583220 w 12202758"/>
                <a:gd name="connsiteY6" fmla="*/ 2571079 h 6858001"/>
                <a:gd name="connsiteX0" fmla="*/ 0 w 12202758"/>
                <a:gd name="connsiteY0" fmla="*/ 5249733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0" fmla="*/ 0 w 12202758"/>
                <a:gd name="connsiteY0" fmla="*/ 5249733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272015 w 12202758"/>
                <a:gd name="connsiteY4" fmla="*/ 6409701 h 6858001"/>
                <a:gd name="connsiteX5" fmla="*/ 0 w 12202758"/>
                <a:gd name="connsiteY5" fmla="*/ 5249733 h 6858001"/>
                <a:gd name="connsiteX0" fmla="*/ 3756 w 12206514"/>
                <a:gd name="connsiteY0" fmla="*/ 5249733 h 6872463"/>
                <a:gd name="connsiteX1" fmla="*/ 10944284 w 12206514"/>
                <a:gd name="connsiteY1" fmla="*/ 0 h 6872463"/>
                <a:gd name="connsiteX2" fmla="*/ 12206514 w 12206514"/>
                <a:gd name="connsiteY2" fmla="*/ 1 h 6872463"/>
                <a:gd name="connsiteX3" fmla="*/ 12206514 w 12206514"/>
                <a:gd name="connsiteY3" fmla="*/ 6858001 h 6872463"/>
                <a:gd name="connsiteX4" fmla="*/ 0 w 12206514"/>
                <a:gd name="connsiteY4" fmla="*/ 6872463 h 6872463"/>
                <a:gd name="connsiteX5" fmla="*/ 3756 w 12206514"/>
                <a:gd name="connsiteY5" fmla="*/ 5249733 h 6872463"/>
                <a:gd name="connsiteX0" fmla="*/ 0 w 12231787"/>
                <a:gd name="connsiteY0" fmla="*/ 5249733 h 6872463"/>
                <a:gd name="connsiteX1" fmla="*/ 10969557 w 12231787"/>
                <a:gd name="connsiteY1" fmla="*/ 0 h 6872463"/>
                <a:gd name="connsiteX2" fmla="*/ 12231787 w 12231787"/>
                <a:gd name="connsiteY2" fmla="*/ 1 h 6872463"/>
                <a:gd name="connsiteX3" fmla="*/ 12231787 w 12231787"/>
                <a:gd name="connsiteY3" fmla="*/ 6858001 h 6872463"/>
                <a:gd name="connsiteX4" fmla="*/ 25273 w 12231787"/>
                <a:gd name="connsiteY4" fmla="*/ 6872463 h 6872463"/>
                <a:gd name="connsiteX5" fmla="*/ 0 w 12231787"/>
                <a:gd name="connsiteY5" fmla="*/ 5249733 h 6872463"/>
                <a:gd name="connsiteX0" fmla="*/ 0 w 12217273"/>
                <a:gd name="connsiteY0" fmla="*/ 4758050 h 6872463"/>
                <a:gd name="connsiteX1" fmla="*/ 109550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758050 h 6872463"/>
                <a:gd name="connsiteX0" fmla="*/ 0 w 12217273"/>
                <a:gd name="connsiteY0" fmla="*/ 4928874 h 6872463"/>
                <a:gd name="connsiteX1" fmla="*/ 109550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928874 h 6872463"/>
                <a:gd name="connsiteX0" fmla="*/ 0 w 12217273"/>
                <a:gd name="connsiteY0" fmla="*/ 4928874 h 6872463"/>
                <a:gd name="connsiteX1" fmla="*/ 111836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928874 h 6872463"/>
                <a:gd name="connsiteX0" fmla="*/ 40236 w 12206709"/>
                <a:gd name="connsiteY0" fmla="*/ 2043846 h 6872463"/>
                <a:gd name="connsiteX1" fmla="*/ 11173079 w 12206709"/>
                <a:gd name="connsiteY1" fmla="*/ 0 h 6872463"/>
                <a:gd name="connsiteX2" fmla="*/ 12206709 w 12206709"/>
                <a:gd name="connsiteY2" fmla="*/ 1 h 6872463"/>
                <a:gd name="connsiteX3" fmla="*/ 12206709 w 12206709"/>
                <a:gd name="connsiteY3" fmla="*/ 6858001 h 6872463"/>
                <a:gd name="connsiteX4" fmla="*/ 195 w 12206709"/>
                <a:gd name="connsiteY4" fmla="*/ 6872463 h 6872463"/>
                <a:gd name="connsiteX5" fmla="*/ 40236 w 12206709"/>
                <a:gd name="connsiteY5" fmla="*/ 2043846 h 6872463"/>
                <a:gd name="connsiteX0" fmla="*/ 40236 w 12206709"/>
                <a:gd name="connsiteY0" fmla="*/ 2043845 h 6872462"/>
                <a:gd name="connsiteX1" fmla="*/ 3349879 w 12206709"/>
                <a:gd name="connsiteY1" fmla="*/ 50614 h 6872462"/>
                <a:gd name="connsiteX2" fmla="*/ 12206709 w 12206709"/>
                <a:gd name="connsiteY2" fmla="*/ 0 h 6872462"/>
                <a:gd name="connsiteX3" fmla="*/ 12206709 w 12206709"/>
                <a:gd name="connsiteY3" fmla="*/ 6858000 h 6872462"/>
                <a:gd name="connsiteX4" fmla="*/ 195 w 12206709"/>
                <a:gd name="connsiteY4" fmla="*/ 6872462 h 6872462"/>
                <a:gd name="connsiteX5" fmla="*/ 40236 w 12206709"/>
                <a:gd name="connsiteY5" fmla="*/ 2043845 h 6872462"/>
                <a:gd name="connsiteX0" fmla="*/ 0 w 12229973"/>
                <a:gd name="connsiteY0" fmla="*/ 2031191 h 6872462"/>
                <a:gd name="connsiteX1" fmla="*/ 3373143 w 12229973"/>
                <a:gd name="connsiteY1" fmla="*/ 50614 h 6872462"/>
                <a:gd name="connsiteX2" fmla="*/ 12229973 w 12229973"/>
                <a:gd name="connsiteY2" fmla="*/ 0 h 6872462"/>
                <a:gd name="connsiteX3" fmla="*/ 12229973 w 12229973"/>
                <a:gd name="connsiteY3" fmla="*/ 6858000 h 6872462"/>
                <a:gd name="connsiteX4" fmla="*/ 23459 w 12229973"/>
                <a:gd name="connsiteY4" fmla="*/ 6872462 h 6872462"/>
                <a:gd name="connsiteX5" fmla="*/ 0 w 12229973"/>
                <a:gd name="connsiteY5" fmla="*/ 2031191 h 6872462"/>
                <a:gd name="connsiteX0" fmla="*/ 0 w 12229973"/>
                <a:gd name="connsiteY0" fmla="*/ 2031192 h 6872463"/>
                <a:gd name="connsiteX1" fmla="*/ 3373143 w 12229973"/>
                <a:gd name="connsiteY1" fmla="*/ 0 h 6872463"/>
                <a:gd name="connsiteX2" fmla="*/ 12229973 w 12229973"/>
                <a:gd name="connsiteY2" fmla="*/ 1 h 6872463"/>
                <a:gd name="connsiteX3" fmla="*/ 12229973 w 12229973"/>
                <a:gd name="connsiteY3" fmla="*/ 6858001 h 6872463"/>
                <a:gd name="connsiteX4" fmla="*/ 23459 w 12229973"/>
                <a:gd name="connsiteY4" fmla="*/ 6872463 h 6872463"/>
                <a:gd name="connsiteX5" fmla="*/ 0 w 12229973"/>
                <a:gd name="connsiteY5" fmla="*/ 2031192 h 687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9973" h="6872463">
                  <a:moveTo>
                    <a:pt x="0" y="2031192"/>
                  </a:moveTo>
                  <a:lnTo>
                    <a:pt x="3373143" y="0"/>
                  </a:lnTo>
                  <a:lnTo>
                    <a:pt x="12229973" y="1"/>
                  </a:lnTo>
                  <a:lnTo>
                    <a:pt x="12229973" y="6858001"/>
                  </a:lnTo>
                  <a:lnTo>
                    <a:pt x="23459" y="6872463"/>
                  </a:lnTo>
                  <a:cubicBezTo>
                    <a:pt x="19873" y="6167659"/>
                    <a:pt x="3586" y="2735996"/>
                    <a:pt x="0" y="2031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11"/>
            <p:cNvSpPr/>
            <p:nvPr userDrawn="1"/>
          </p:nvSpPr>
          <p:spPr>
            <a:xfrm>
              <a:off x="0" y="-8795"/>
              <a:ext cx="3581400" cy="2184321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5905948 w 12192000"/>
                <a:gd name="connsiteY4" fmla="*/ 3593054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1807285 w 12192000"/>
                <a:gd name="connsiteY4" fmla="*/ 5862918 h 6858000"/>
                <a:gd name="connsiteX5" fmla="*/ 5905948 w 12192000"/>
                <a:gd name="connsiteY5" fmla="*/ 3593054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688489 w 12192000"/>
                <a:gd name="connsiteY4" fmla="*/ 5529431 h 6858000"/>
                <a:gd name="connsiteX5" fmla="*/ 5905948 w 12192000"/>
                <a:gd name="connsiteY5" fmla="*/ 3593054 h 6858000"/>
                <a:gd name="connsiteX0" fmla="*/ 5916706 w 12202758"/>
                <a:gd name="connsiteY0" fmla="*/ 3593054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916706 w 12202758"/>
                <a:gd name="connsiteY5" fmla="*/ 3593054 h 6858000"/>
                <a:gd name="connsiteX0" fmla="*/ 5680038 w 12202758"/>
                <a:gd name="connsiteY0" fmla="*/ 2829262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680038 w 12202758"/>
                <a:gd name="connsiteY5" fmla="*/ 2829262 h 6858000"/>
                <a:gd name="connsiteX0" fmla="*/ 5701554 w 12202758"/>
                <a:gd name="connsiteY0" fmla="*/ 2893808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701554 w 12202758"/>
                <a:gd name="connsiteY5" fmla="*/ 2893808 h 6858000"/>
                <a:gd name="connsiteX0" fmla="*/ 5701554 w 12202758"/>
                <a:gd name="connsiteY0" fmla="*/ 2893808 h 6858000"/>
                <a:gd name="connsiteX1" fmla="*/ 11015831 w 12202758"/>
                <a:gd name="connsiteY1" fmla="*/ 505609 h 6858000"/>
                <a:gd name="connsiteX2" fmla="*/ 12202758 w 12202758"/>
                <a:gd name="connsiteY2" fmla="*/ 0 h 6858000"/>
                <a:gd name="connsiteX3" fmla="*/ 12202758 w 12202758"/>
                <a:gd name="connsiteY3" fmla="*/ 6858000 h 6858000"/>
                <a:gd name="connsiteX4" fmla="*/ 10758 w 12202758"/>
                <a:gd name="connsiteY4" fmla="*/ 6858000 h 6858000"/>
                <a:gd name="connsiteX5" fmla="*/ 0 w 12202758"/>
                <a:gd name="connsiteY5" fmla="*/ 5249732 h 6858000"/>
                <a:gd name="connsiteX6" fmla="*/ 5701554 w 12202758"/>
                <a:gd name="connsiteY6" fmla="*/ 2893808 h 6858000"/>
                <a:gd name="connsiteX0" fmla="*/ 5701554 w 12202758"/>
                <a:gd name="connsiteY0" fmla="*/ 2893809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6" fmla="*/ 5701554 w 12202758"/>
                <a:gd name="connsiteY6" fmla="*/ 2893809 h 6858001"/>
                <a:gd name="connsiteX0" fmla="*/ 5583220 w 12202758"/>
                <a:gd name="connsiteY0" fmla="*/ 2571079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6" fmla="*/ 5583220 w 12202758"/>
                <a:gd name="connsiteY6" fmla="*/ 2571079 h 6858001"/>
                <a:gd name="connsiteX0" fmla="*/ 0 w 12202758"/>
                <a:gd name="connsiteY0" fmla="*/ 5249733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0" fmla="*/ 0 w 12202758"/>
                <a:gd name="connsiteY0" fmla="*/ 5249733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272015 w 12202758"/>
                <a:gd name="connsiteY4" fmla="*/ 6409701 h 6858001"/>
                <a:gd name="connsiteX5" fmla="*/ 0 w 12202758"/>
                <a:gd name="connsiteY5" fmla="*/ 5249733 h 6858001"/>
                <a:gd name="connsiteX0" fmla="*/ 3756 w 12206514"/>
                <a:gd name="connsiteY0" fmla="*/ 5249733 h 6872463"/>
                <a:gd name="connsiteX1" fmla="*/ 10944284 w 12206514"/>
                <a:gd name="connsiteY1" fmla="*/ 0 h 6872463"/>
                <a:gd name="connsiteX2" fmla="*/ 12206514 w 12206514"/>
                <a:gd name="connsiteY2" fmla="*/ 1 h 6872463"/>
                <a:gd name="connsiteX3" fmla="*/ 12206514 w 12206514"/>
                <a:gd name="connsiteY3" fmla="*/ 6858001 h 6872463"/>
                <a:gd name="connsiteX4" fmla="*/ 0 w 12206514"/>
                <a:gd name="connsiteY4" fmla="*/ 6872463 h 6872463"/>
                <a:gd name="connsiteX5" fmla="*/ 3756 w 12206514"/>
                <a:gd name="connsiteY5" fmla="*/ 5249733 h 6872463"/>
                <a:gd name="connsiteX0" fmla="*/ 0 w 12231787"/>
                <a:gd name="connsiteY0" fmla="*/ 5249733 h 6872463"/>
                <a:gd name="connsiteX1" fmla="*/ 10969557 w 12231787"/>
                <a:gd name="connsiteY1" fmla="*/ 0 h 6872463"/>
                <a:gd name="connsiteX2" fmla="*/ 12231787 w 12231787"/>
                <a:gd name="connsiteY2" fmla="*/ 1 h 6872463"/>
                <a:gd name="connsiteX3" fmla="*/ 12231787 w 12231787"/>
                <a:gd name="connsiteY3" fmla="*/ 6858001 h 6872463"/>
                <a:gd name="connsiteX4" fmla="*/ 25273 w 12231787"/>
                <a:gd name="connsiteY4" fmla="*/ 6872463 h 6872463"/>
                <a:gd name="connsiteX5" fmla="*/ 0 w 12231787"/>
                <a:gd name="connsiteY5" fmla="*/ 5249733 h 6872463"/>
                <a:gd name="connsiteX0" fmla="*/ 0 w 12217273"/>
                <a:gd name="connsiteY0" fmla="*/ 4758050 h 6872463"/>
                <a:gd name="connsiteX1" fmla="*/ 109550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758050 h 6872463"/>
                <a:gd name="connsiteX0" fmla="*/ 0 w 12217273"/>
                <a:gd name="connsiteY0" fmla="*/ 4928874 h 6872463"/>
                <a:gd name="connsiteX1" fmla="*/ 109550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928874 h 6872463"/>
                <a:gd name="connsiteX0" fmla="*/ 0 w 12217273"/>
                <a:gd name="connsiteY0" fmla="*/ 4928874 h 6872463"/>
                <a:gd name="connsiteX1" fmla="*/ 111836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928874 h 6872463"/>
                <a:gd name="connsiteX0" fmla="*/ 0 w 12217273"/>
                <a:gd name="connsiteY0" fmla="*/ 1398510 h 6872463"/>
                <a:gd name="connsiteX1" fmla="*/ 111836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1398510 h 6872463"/>
                <a:gd name="connsiteX0" fmla="*/ 0 w 12217273"/>
                <a:gd name="connsiteY0" fmla="*/ 1398509 h 6872462"/>
                <a:gd name="connsiteX1" fmla="*/ 3246143 w 12217273"/>
                <a:gd name="connsiteY1" fmla="*/ 151843 h 6872462"/>
                <a:gd name="connsiteX2" fmla="*/ 12217273 w 12217273"/>
                <a:gd name="connsiteY2" fmla="*/ 0 h 6872462"/>
                <a:gd name="connsiteX3" fmla="*/ 12217273 w 12217273"/>
                <a:gd name="connsiteY3" fmla="*/ 6858000 h 6872462"/>
                <a:gd name="connsiteX4" fmla="*/ 10759 w 12217273"/>
                <a:gd name="connsiteY4" fmla="*/ 6872462 h 6872462"/>
                <a:gd name="connsiteX5" fmla="*/ 0 w 12217273"/>
                <a:gd name="connsiteY5" fmla="*/ 1398509 h 6872462"/>
                <a:gd name="connsiteX0" fmla="*/ 0 w 12217273"/>
                <a:gd name="connsiteY0" fmla="*/ 1398509 h 6872462"/>
                <a:gd name="connsiteX1" fmla="*/ 3246143 w 12217273"/>
                <a:gd name="connsiteY1" fmla="*/ 88574 h 6872462"/>
                <a:gd name="connsiteX2" fmla="*/ 12217273 w 12217273"/>
                <a:gd name="connsiteY2" fmla="*/ 0 h 6872462"/>
                <a:gd name="connsiteX3" fmla="*/ 12217273 w 12217273"/>
                <a:gd name="connsiteY3" fmla="*/ 6858000 h 6872462"/>
                <a:gd name="connsiteX4" fmla="*/ 10759 w 12217273"/>
                <a:gd name="connsiteY4" fmla="*/ 6872462 h 6872462"/>
                <a:gd name="connsiteX5" fmla="*/ 0 w 12217273"/>
                <a:gd name="connsiteY5" fmla="*/ 1398509 h 6872462"/>
                <a:gd name="connsiteX0" fmla="*/ 0 w 12217273"/>
                <a:gd name="connsiteY0" fmla="*/ 1398509 h 6872462"/>
                <a:gd name="connsiteX1" fmla="*/ 3246143 w 12217273"/>
                <a:gd name="connsiteY1" fmla="*/ 25306 h 6872462"/>
                <a:gd name="connsiteX2" fmla="*/ 12217273 w 12217273"/>
                <a:gd name="connsiteY2" fmla="*/ 0 h 6872462"/>
                <a:gd name="connsiteX3" fmla="*/ 12217273 w 12217273"/>
                <a:gd name="connsiteY3" fmla="*/ 6858000 h 6872462"/>
                <a:gd name="connsiteX4" fmla="*/ 10759 w 12217273"/>
                <a:gd name="connsiteY4" fmla="*/ 6872462 h 6872462"/>
                <a:gd name="connsiteX5" fmla="*/ 0 w 12217273"/>
                <a:gd name="connsiteY5" fmla="*/ 1398509 h 6872462"/>
                <a:gd name="connsiteX0" fmla="*/ 0 w 12229973"/>
                <a:gd name="connsiteY0" fmla="*/ 1702197 h 6872462"/>
                <a:gd name="connsiteX1" fmla="*/ 3258843 w 12229973"/>
                <a:gd name="connsiteY1" fmla="*/ 25306 h 6872462"/>
                <a:gd name="connsiteX2" fmla="*/ 12229973 w 12229973"/>
                <a:gd name="connsiteY2" fmla="*/ 0 h 6872462"/>
                <a:gd name="connsiteX3" fmla="*/ 12229973 w 12229973"/>
                <a:gd name="connsiteY3" fmla="*/ 6858000 h 6872462"/>
                <a:gd name="connsiteX4" fmla="*/ 23459 w 12229973"/>
                <a:gd name="connsiteY4" fmla="*/ 6872462 h 6872462"/>
                <a:gd name="connsiteX5" fmla="*/ 0 w 12229973"/>
                <a:gd name="connsiteY5" fmla="*/ 1702197 h 6872462"/>
                <a:gd name="connsiteX0" fmla="*/ 0 w 12229973"/>
                <a:gd name="connsiteY0" fmla="*/ 1702197 h 6872462"/>
                <a:gd name="connsiteX1" fmla="*/ 2433343 w 12229973"/>
                <a:gd name="connsiteY1" fmla="*/ 37960 h 6872462"/>
                <a:gd name="connsiteX2" fmla="*/ 12229973 w 12229973"/>
                <a:gd name="connsiteY2" fmla="*/ 0 h 6872462"/>
                <a:gd name="connsiteX3" fmla="*/ 12229973 w 12229973"/>
                <a:gd name="connsiteY3" fmla="*/ 6858000 h 6872462"/>
                <a:gd name="connsiteX4" fmla="*/ 23459 w 12229973"/>
                <a:gd name="connsiteY4" fmla="*/ 6872462 h 6872462"/>
                <a:gd name="connsiteX5" fmla="*/ 0 w 12229973"/>
                <a:gd name="connsiteY5" fmla="*/ 1702197 h 6872462"/>
                <a:gd name="connsiteX0" fmla="*/ 15041 w 12206914"/>
                <a:gd name="connsiteY0" fmla="*/ 1449124 h 6872462"/>
                <a:gd name="connsiteX1" fmla="*/ 2410284 w 12206914"/>
                <a:gd name="connsiteY1" fmla="*/ 37960 h 6872462"/>
                <a:gd name="connsiteX2" fmla="*/ 12206914 w 12206914"/>
                <a:gd name="connsiteY2" fmla="*/ 0 h 6872462"/>
                <a:gd name="connsiteX3" fmla="*/ 12206914 w 12206914"/>
                <a:gd name="connsiteY3" fmla="*/ 6858000 h 6872462"/>
                <a:gd name="connsiteX4" fmla="*/ 400 w 12206914"/>
                <a:gd name="connsiteY4" fmla="*/ 6872462 h 6872462"/>
                <a:gd name="connsiteX5" fmla="*/ 15041 w 12206914"/>
                <a:gd name="connsiteY5" fmla="*/ 1449124 h 6872462"/>
                <a:gd name="connsiteX0" fmla="*/ 2794 w 12194667"/>
                <a:gd name="connsiteY0" fmla="*/ 1449124 h 6858000"/>
                <a:gd name="connsiteX1" fmla="*/ 2398037 w 12194667"/>
                <a:gd name="connsiteY1" fmla="*/ 37960 h 6858000"/>
                <a:gd name="connsiteX2" fmla="*/ 12194667 w 12194667"/>
                <a:gd name="connsiteY2" fmla="*/ 0 h 6858000"/>
                <a:gd name="connsiteX3" fmla="*/ 12194667 w 12194667"/>
                <a:gd name="connsiteY3" fmla="*/ 6858000 h 6858000"/>
                <a:gd name="connsiteX4" fmla="*/ 853 w 12194667"/>
                <a:gd name="connsiteY4" fmla="*/ 2102042 h 6858000"/>
                <a:gd name="connsiteX5" fmla="*/ 2794 w 12194667"/>
                <a:gd name="connsiteY5" fmla="*/ 1449124 h 6858000"/>
                <a:gd name="connsiteX0" fmla="*/ 2794 w 12194667"/>
                <a:gd name="connsiteY0" fmla="*/ 1449124 h 6858000"/>
                <a:gd name="connsiteX1" fmla="*/ 2398037 w 12194667"/>
                <a:gd name="connsiteY1" fmla="*/ 37960 h 6858000"/>
                <a:gd name="connsiteX2" fmla="*/ 12194667 w 12194667"/>
                <a:gd name="connsiteY2" fmla="*/ 0 h 6858000"/>
                <a:gd name="connsiteX3" fmla="*/ 12194667 w 12194667"/>
                <a:gd name="connsiteY3" fmla="*/ 6858000 h 6858000"/>
                <a:gd name="connsiteX4" fmla="*/ 853 w 12194667"/>
                <a:gd name="connsiteY4" fmla="*/ 2102042 h 6858000"/>
                <a:gd name="connsiteX5" fmla="*/ 2794 w 12194667"/>
                <a:gd name="connsiteY5" fmla="*/ 1449124 h 6858000"/>
                <a:gd name="connsiteX0" fmla="*/ 2794 w 12194667"/>
                <a:gd name="connsiteY0" fmla="*/ 1411164 h 6820040"/>
                <a:gd name="connsiteX1" fmla="*/ 2398037 w 12194667"/>
                <a:gd name="connsiteY1" fmla="*/ 0 h 6820040"/>
                <a:gd name="connsiteX2" fmla="*/ 2999867 w 12194667"/>
                <a:gd name="connsiteY2" fmla="*/ 1 h 6820040"/>
                <a:gd name="connsiteX3" fmla="*/ 12194667 w 12194667"/>
                <a:gd name="connsiteY3" fmla="*/ 6820040 h 6820040"/>
                <a:gd name="connsiteX4" fmla="*/ 853 w 12194667"/>
                <a:gd name="connsiteY4" fmla="*/ 2064082 h 6820040"/>
                <a:gd name="connsiteX5" fmla="*/ 2794 w 12194667"/>
                <a:gd name="connsiteY5" fmla="*/ 1411164 h 6820040"/>
                <a:gd name="connsiteX0" fmla="*/ 2794 w 3406267"/>
                <a:gd name="connsiteY0" fmla="*/ 1411164 h 2064082"/>
                <a:gd name="connsiteX1" fmla="*/ 2398037 w 3406267"/>
                <a:gd name="connsiteY1" fmla="*/ 0 h 2064082"/>
                <a:gd name="connsiteX2" fmla="*/ 2999867 w 3406267"/>
                <a:gd name="connsiteY2" fmla="*/ 1 h 2064082"/>
                <a:gd name="connsiteX3" fmla="*/ 3406267 w 3406267"/>
                <a:gd name="connsiteY3" fmla="*/ 12386 h 2064082"/>
                <a:gd name="connsiteX4" fmla="*/ 853 w 3406267"/>
                <a:gd name="connsiteY4" fmla="*/ 2064082 h 2064082"/>
                <a:gd name="connsiteX5" fmla="*/ 2794 w 3406267"/>
                <a:gd name="connsiteY5" fmla="*/ 1411164 h 20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6267" h="2064082">
                  <a:moveTo>
                    <a:pt x="2794" y="1411164"/>
                  </a:moveTo>
                  <a:lnTo>
                    <a:pt x="2398037" y="0"/>
                  </a:lnTo>
                  <a:lnTo>
                    <a:pt x="2999867" y="1"/>
                  </a:lnTo>
                  <a:lnTo>
                    <a:pt x="3406267" y="12386"/>
                  </a:lnTo>
                  <a:lnTo>
                    <a:pt x="853" y="2064082"/>
                  </a:lnTo>
                  <a:cubicBezTo>
                    <a:pt x="-2733" y="1359278"/>
                    <a:pt x="6380" y="2115968"/>
                    <a:pt x="2794" y="1411164"/>
                  </a:cubicBezTo>
                  <a:close/>
                </a:path>
              </a:pathLst>
            </a:custGeom>
            <a:solidFill>
              <a:srgbClr val="482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744132" y="1802179"/>
            <a:ext cx="9609667" cy="437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11/7/2018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23900" y="5219034"/>
            <a:ext cx="590551" cy="843629"/>
            <a:chOff x="1538514" y="5240184"/>
            <a:chExt cx="590551" cy="843629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8514" y="5240184"/>
              <a:ext cx="590551" cy="6759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8514" y="5973995"/>
              <a:ext cx="590551" cy="109818"/>
            </a:xfrm>
            <a:prstGeom prst="rect">
              <a:avLst/>
            </a:prstGeom>
          </p:spPr>
        </p:pic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A524DBE-EC99-1F4F-8AA8-F7117B1F3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DEFF6EE0-FF99-234F-BAAB-53114734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7230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482E9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el.bloom@hunter.cun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kung@hunter.cuny.edu" TargetMode="External"/><Relationship Id="rId4" Type="http://schemas.openxmlformats.org/officeDocument/2006/relationships/hyperlink" Target="mailto:griley@hunter.cuny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27" y="1795556"/>
            <a:ext cx="11452860" cy="2008966"/>
          </a:xfrm>
        </p:spPr>
        <p:txBody>
          <a:bodyPr>
            <a:normAutofit/>
          </a:bodyPr>
          <a:lstStyle/>
          <a:p>
            <a:r>
              <a:rPr lang="en-US" sz="4000" dirty="0"/>
              <a:t>Assessment during the Pandemic: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</a:t>
            </a:r>
            <a:r>
              <a:rPr lang="en-US" sz="4000" dirty="0"/>
              <a:t>is Different, What Remains the Same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416" y="4310035"/>
            <a:ext cx="9191898" cy="492874"/>
          </a:xfrm>
        </p:spPr>
        <p:txBody>
          <a:bodyPr>
            <a:noAutofit/>
          </a:bodyPr>
          <a:lstStyle/>
          <a:p>
            <a:r>
              <a:rPr lang="en-US" sz="3200" dirty="0" smtClean="0"/>
              <a:t>ACERT Thoughtful Thursday | October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, 2020</a:t>
            </a:r>
            <a:endParaRPr lang="en-US" sz="3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E1CADA1-D9B7-894F-BC57-3CB39BDD1FED}"/>
              </a:ext>
            </a:extLst>
          </p:cNvPr>
          <p:cNvSpPr txBox="1">
            <a:spLocks/>
          </p:cNvSpPr>
          <p:nvPr/>
        </p:nvSpPr>
        <p:spPr>
          <a:xfrm>
            <a:off x="1440874" y="5052291"/>
            <a:ext cx="10117950" cy="140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Joel </a:t>
            </a:r>
            <a:r>
              <a:rPr lang="en-US" dirty="0"/>
              <a:t>D. </a:t>
            </a:r>
            <a:r>
              <a:rPr lang="en-US" dirty="0" smtClean="0"/>
              <a:t>Bloom (Office </a:t>
            </a:r>
            <a:r>
              <a:rPr lang="en-US" dirty="0"/>
              <a:t>of </a:t>
            </a:r>
            <a:r>
              <a:rPr lang="en-US" dirty="0" smtClean="0"/>
              <a:t>Assessment)</a:t>
            </a:r>
            <a:endParaRPr lang="en-US" dirty="0" smtClean="0"/>
          </a:p>
          <a:p>
            <a:pPr algn="l"/>
            <a:r>
              <a:rPr lang="en-US" dirty="0" smtClean="0"/>
              <a:t>Gina Riley (Special Education, SOE)</a:t>
            </a:r>
          </a:p>
          <a:p>
            <a:pPr algn="l"/>
            <a:r>
              <a:rPr lang="en-US" dirty="0" smtClean="0"/>
              <a:t>Shiao-Chuan Kung (Ctr. for Online Learning)</a:t>
            </a:r>
            <a:endParaRPr lang="en-US" dirty="0" smtClean="0"/>
          </a:p>
          <a:p>
            <a:pPr algn="l"/>
            <a:endParaRPr lang="en-US" sz="900" i="1" dirty="0" smtClean="0"/>
          </a:p>
          <a:p>
            <a:pPr algn="l"/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6338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anything, it’s easier than before to collect student “artifacts” to assess.</a:t>
            </a:r>
          </a:p>
          <a:p>
            <a:r>
              <a:rPr lang="en-US" dirty="0" smtClean="0"/>
              <a:t>There are a whole other range of student “artifacts” we can look at for assessment purposes.</a:t>
            </a:r>
          </a:p>
          <a:p>
            <a:r>
              <a:rPr lang="en-US" dirty="0" smtClean="0"/>
              <a:t>We can use all kinds of electronic meta-data as metrics too!</a:t>
            </a:r>
          </a:p>
          <a:p>
            <a:r>
              <a:rPr lang="en-US" dirty="0" smtClean="0"/>
              <a:t>This whole-sale shift in mode of instruction provides us with an opportunity to re-think our core values and priorities.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Online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2109" y="880857"/>
            <a:ext cx="10515600" cy="676670"/>
          </a:xfrm>
        </p:spPr>
        <p:txBody>
          <a:bodyPr/>
          <a:lstStyle/>
          <a:p>
            <a:r>
              <a:rPr lang="en-US" sz="3600" dirty="0" smtClean="0"/>
              <a:t>OK, So What </a:t>
            </a:r>
            <a:r>
              <a:rPr lang="en-US" sz="3600" u="sng" dirty="0" smtClean="0"/>
              <a:t>Has</a:t>
            </a:r>
            <a:r>
              <a:rPr lang="en-US" sz="3600" dirty="0" smtClean="0"/>
              <a:t> Changed for Assessment?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93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1149" y="1348966"/>
            <a:ext cx="10819645" cy="48279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has never been a better time to re-think our Course Learning Outcomes (CLOs) &amp; Program Learning Outcomes (PLOs)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Online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5194" y="190122"/>
            <a:ext cx="10515600" cy="959998"/>
          </a:xfrm>
        </p:spPr>
        <p:txBody>
          <a:bodyPr/>
          <a:lstStyle/>
          <a:p>
            <a:r>
              <a:rPr lang="en-US" sz="3600" dirty="0" smtClean="0"/>
              <a:t>What Do We Really Care About Students Learning in Our Courses? In Our Majors?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84" y="2247626"/>
            <a:ext cx="6108214" cy="46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41346CB-9EB8-4E4A-8FAE-332FB89B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1087120"/>
            <a:ext cx="11162581" cy="20356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Questions, Comments, Contact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9689E-EF5E-4A54-B607-F35FFDB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F81D735-F935-A646-912F-671AFE21D78C}"/>
              </a:ext>
            </a:extLst>
          </p:cNvPr>
          <p:cNvSpPr txBox="1">
            <a:spLocks/>
          </p:cNvSpPr>
          <p:nvPr/>
        </p:nvSpPr>
        <p:spPr>
          <a:xfrm>
            <a:off x="1938259" y="2937198"/>
            <a:ext cx="8252219" cy="310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rgbClr val="482E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</a:rPr>
              <a:t>Joel 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</a:rPr>
              <a:t>D.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</a:rPr>
              <a:t>Bloom</a:t>
            </a:r>
          </a:p>
          <a:p>
            <a:r>
              <a:rPr lang="en-US" sz="410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joel.bloom@hunter.cuny.edu</a:t>
            </a:r>
            <a:endParaRPr lang="en-US" sz="41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41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100" dirty="0">
                <a:solidFill>
                  <a:schemeClr val="accent1">
                    <a:lumMod val="50000"/>
                  </a:schemeClr>
                </a:solidFill>
              </a:rPr>
              <a:t>Gina 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</a:rPr>
              <a:t>Riley</a:t>
            </a:r>
          </a:p>
          <a:p>
            <a:r>
              <a:rPr lang="en-US" sz="41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griley@hunter.cuny.edu</a:t>
            </a:r>
            <a:r>
              <a:rPr lang="en-US" sz="4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US" sz="41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100" dirty="0">
                <a:solidFill>
                  <a:schemeClr val="accent1">
                    <a:lumMod val="50000"/>
                  </a:schemeClr>
                </a:solidFill>
              </a:rPr>
              <a:t>Shio-</a:t>
            </a:r>
            <a:r>
              <a:rPr lang="en-US" sz="4100" dirty="0" err="1">
                <a:solidFill>
                  <a:schemeClr val="accent1">
                    <a:lumMod val="50000"/>
                  </a:schemeClr>
                </a:solidFill>
              </a:rPr>
              <a:t>Shuan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</a:rPr>
              <a:t> Kung</a:t>
            </a:r>
          </a:p>
          <a:p>
            <a:r>
              <a:rPr lang="en-US" sz="410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skung@hunter.cuny.edu</a:t>
            </a:r>
            <a:r>
              <a:rPr lang="en-US" sz="41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41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1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41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4890" y="1828800"/>
            <a:ext cx="9813957" cy="4348162"/>
          </a:xfrm>
        </p:spPr>
        <p:txBody>
          <a:bodyPr/>
          <a:lstStyle/>
          <a:p>
            <a:r>
              <a:rPr lang="en-US" dirty="0"/>
              <a:t>Difficulties presented by the emergency shift to online instruction, and then the more considered shift for 2020-2021)</a:t>
            </a:r>
          </a:p>
          <a:p>
            <a:r>
              <a:rPr lang="en-US" dirty="0"/>
              <a:t>Opportunities presented by the online instructional mode</a:t>
            </a:r>
          </a:p>
          <a:p>
            <a:r>
              <a:rPr lang="en-US" dirty="0"/>
              <a:t>Some specific thoughts and examples about assessing student learning online</a:t>
            </a:r>
          </a:p>
          <a:p>
            <a:r>
              <a:rPr lang="en-US" dirty="0"/>
              <a:t>Some specific tools for assessing student learning online</a:t>
            </a:r>
          </a:p>
          <a:p>
            <a:r>
              <a:rPr lang="en-US" i="1" dirty="0"/>
              <a:t>What else you got?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Online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4536" y="724101"/>
            <a:ext cx="10515600" cy="676670"/>
          </a:xfrm>
        </p:spPr>
        <p:txBody>
          <a:bodyPr/>
          <a:lstStyle/>
          <a:p>
            <a:r>
              <a:rPr lang="en-US" sz="4200" dirty="0"/>
              <a:t>What We’ll Be Talking About Today:</a:t>
            </a:r>
          </a:p>
        </p:txBody>
      </p:sp>
    </p:spTree>
    <p:extLst>
      <p:ext uri="{BB962C8B-B14F-4D97-AF65-F5344CB8AC3E}">
        <p14:creationId xmlns:p14="http://schemas.microsoft.com/office/powerpoint/2010/main" val="26130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Online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Know This Year is Hard</a:t>
            </a:r>
            <a:br>
              <a:rPr lang="en-US" dirty="0"/>
            </a:br>
            <a:r>
              <a:rPr lang="en-US" sz="2800" dirty="0"/>
              <a:t>B</a:t>
            </a:r>
            <a:r>
              <a:rPr lang="en-US" sz="2800" dirty="0" smtClean="0"/>
              <a:t>ut We Still Need to Assess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18" y="1674891"/>
            <a:ext cx="4769409" cy="4769409"/>
          </a:xfrm>
        </p:spPr>
      </p:pic>
    </p:spTree>
    <p:extLst>
      <p:ext uri="{BB962C8B-B14F-4D97-AF65-F5344CB8AC3E}">
        <p14:creationId xmlns:p14="http://schemas.microsoft.com/office/powerpoint/2010/main" val="7671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3012" y="1394234"/>
            <a:ext cx="9360788" cy="4782728"/>
          </a:xfrm>
        </p:spPr>
        <p:txBody>
          <a:bodyPr/>
          <a:lstStyle/>
          <a:p>
            <a:r>
              <a:rPr lang="en-US" strike="sngStrike" dirty="0" smtClean="0"/>
              <a:t>Middle States Says So</a:t>
            </a:r>
          </a:p>
          <a:p>
            <a:r>
              <a:rPr lang="en-US" strike="sngStrike" dirty="0" smtClean="0"/>
              <a:t>CUNY Says So</a:t>
            </a:r>
          </a:p>
          <a:p>
            <a:r>
              <a:rPr lang="en-US" u="sng" dirty="0" smtClean="0"/>
              <a:t>We Care</a:t>
            </a:r>
            <a:r>
              <a:rPr lang="en-US" dirty="0" smtClean="0"/>
              <a:t> Whether Our Students Are Learning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Online Learning – ACERT Thoughtful Thursday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We Still Need to Assess Because:</a:t>
            </a:r>
            <a:endParaRPr lang="en-US" sz="4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91" y="2872497"/>
            <a:ext cx="7848105" cy="33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5303" y="1828800"/>
            <a:ext cx="9778496" cy="43481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Uncompensated Labor</a:t>
            </a:r>
          </a:p>
          <a:p>
            <a:r>
              <a:rPr lang="en-US" dirty="0" smtClean="0"/>
              <a:t>Unfamiliar Hi-Tech Terrain</a:t>
            </a:r>
          </a:p>
          <a:p>
            <a:r>
              <a:rPr lang="en-US" dirty="0" smtClean="0"/>
              <a:t>Too-Familiar Working-From-Home Terrain</a:t>
            </a:r>
          </a:p>
          <a:p>
            <a:r>
              <a:rPr lang="en-US" dirty="0" smtClean="0"/>
              <a:t>Sense of Distance/Alienation</a:t>
            </a:r>
          </a:p>
          <a:p>
            <a:r>
              <a:rPr lang="en-US" dirty="0" smtClean="0"/>
              <a:t>Anxiety &amp; Depression</a:t>
            </a:r>
          </a:p>
          <a:p>
            <a:r>
              <a:rPr lang="en-US" dirty="0" smtClean="0"/>
              <a:t>Worries about COVID</a:t>
            </a:r>
          </a:p>
          <a:p>
            <a:r>
              <a:rPr lang="en-US" dirty="0" smtClean="0"/>
              <a:t>Hard seeing students dealing with all these stressors</a:t>
            </a:r>
          </a:p>
          <a:p>
            <a:r>
              <a:rPr lang="en-US" dirty="0" smtClean="0"/>
              <a:t>Hard to fit in everything you usually teach</a:t>
            </a:r>
          </a:p>
          <a:p>
            <a:r>
              <a:rPr lang="en-US" i="1" dirty="0" smtClean="0"/>
              <a:t>What else?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Online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2629" y="972742"/>
            <a:ext cx="10665737" cy="676670"/>
          </a:xfrm>
        </p:spPr>
        <p:txBody>
          <a:bodyPr/>
          <a:lstStyle/>
          <a:p>
            <a:r>
              <a:rPr lang="en-US" sz="3600" dirty="0" smtClean="0"/>
              <a:t>We Know What’s Hard About Online Teaching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44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046" y="1313083"/>
            <a:ext cx="9144754" cy="4863879"/>
          </a:xfrm>
        </p:spPr>
        <p:txBody>
          <a:bodyPr/>
          <a:lstStyle/>
          <a:p>
            <a:r>
              <a:rPr lang="en-US" sz="3200" dirty="0" smtClean="0"/>
              <a:t>Zero Commute Time!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Online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36413"/>
            <a:ext cx="10515600" cy="676670"/>
          </a:xfrm>
        </p:spPr>
        <p:txBody>
          <a:bodyPr/>
          <a:lstStyle/>
          <a:p>
            <a:r>
              <a:rPr lang="en-US" dirty="0" smtClean="0"/>
              <a:t>But There are Some Good Points Too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24" y="1901228"/>
            <a:ext cx="4365428" cy="43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0404" y="1403287"/>
            <a:ext cx="9253395" cy="4773675"/>
          </a:xfrm>
        </p:spPr>
        <p:txBody>
          <a:bodyPr/>
          <a:lstStyle/>
          <a:p>
            <a:r>
              <a:rPr lang="en-US" sz="3200" dirty="0" smtClean="0"/>
              <a:t>Easier Dress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Online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36413"/>
            <a:ext cx="10515600" cy="676670"/>
          </a:xfrm>
        </p:spPr>
        <p:txBody>
          <a:bodyPr/>
          <a:lstStyle/>
          <a:p>
            <a:r>
              <a:rPr lang="en-US" dirty="0" smtClean="0"/>
              <a:t>More Good Points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99" y="2119312"/>
            <a:ext cx="51244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1885" y="1502875"/>
            <a:ext cx="9171914" cy="4674087"/>
          </a:xfrm>
        </p:spPr>
        <p:txBody>
          <a:bodyPr/>
          <a:lstStyle/>
          <a:p>
            <a:r>
              <a:rPr lang="en-US" sz="3200" dirty="0" smtClean="0"/>
              <a:t>Getting to see everyone’s cute pets and kids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Online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36413"/>
            <a:ext cx="10515600" cy="676670"/>
          </a:xfrm>
        </p:spPr>
        <p:txBody>
          <a:bodyPr/>
          <a:lstStyle/>
          <a:p>
            <a:r>
              <a:rPr lang="en-US" dirty="0" smtClean="0"/>
              <a:t>More Good Points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66" y="1989718"/>
            <a:ext cx="7443989" cy="41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0266" y="1330859"/>
            <a:ext cx="9643533" cy="48461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What hasn’t Changed?</a:t>
            </a:r>
          </a:p>
          <a:p>
            <a:pPr marL="0" indent="0">
              <a:buNone/>
            </a:pPr>
            <a:endParaRPr lang="en-US" sz="1300" dirty="0" smtClean="0"/>
          </a:p>
          <a:p>
            <a:pPr lvl="1"/>
            <a:r>
              <a:rPr lang="en-US" dirty="0" smtClean="0"/>
              <a:t>We still teach, and expect our students to learn stuff.</a:t>
            </a:r>
          </a:p>
          <a:p>
            <a:pPr lvl="1"/>
            <a:r>
              <a:rPr lang="en-US" dirty="0" smtClean="0"/>
              <a:t>We still call the stuff we want our students to learn “learning outcomes.”</a:t>
            </a:r>
          </a:p>
          <a:p>
            <a:pPr lvl="1"/>
            <a:r>
              <a:rPr lang="en-US" dirty="0" smtClean="0"/>
              <a:t>We still provide our students with a combination of different types of materials (readings, videos, lectures, discussions, group projects, etc.) that we hope will get the materials through to them.</a:t>
            </a:r>
          </a:p>
          <a:p>
            <a:pPr lvl="1"/>
            <a:r>
              <a:rPr lang="en-US" dirty="0" smtClean="0"/>
              <a:t>We sill give our students opportunities to demonstrate to us that they have learned all that stuff (quizzes, tests, papers, discussion boards, in-class discussions, oral presentations, exams, etc.)</a:t>
            </a:r>
          </a:p>
          <a:p>
            <a:pPr lvl="1"/>
            <a:r>
              <a:rPr lang="en-US" dirty="0" smtClean="0"/>
              <a:t>So in most ways that matter for assessment, nothing substantive has changed.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Online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Back to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557</Words>
  <Application>Microsoft Office PowerPoint</Application>
  <PresentationFormat>Widescreen</PresentationFormat>
  <Paragraphs>89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</vt:lpstr>
      <vt:lpstr>Myriad Pro Light</vt:lpstr>
      <vt:lpstr>Office Theme</vt:lpstr>
      <vt:lpstr>Assessment during the Pandemic:  What is Different, What Remains the Same?</vt:lpstr>
      <vt:lpstr>What We’ll Be Talking About Today:</vt:lpstr>
      <vt:lpstr>We Know This Year is Hard But We Still Need to Assess</vt:lpstr>
      <vt:lpstr>We Still Need to Assess Because:</vt:lpstr>
      <vt:lpstr>We Know What’s Hard About Online Teaching</vt:lpstr>
      <vt:lpstr>But There are Some Good Points Too</vt:lpstr>
      <vt:lpstr>More Good Points</vt:lpstr>
      <vt:lpstr>More Good Points</vt:lpstr>
      <vt:lpstr>But Back to Assessment</vt:lpstr>
      <vt:lpstr>OK, So What Has Changed for Assessment?</vt:lpstr>
      <vt:lpstr>What Do We Really Care About Students Learning in Our Courses? In Our Majors?</vt:lpstr>
      <vt:lpstr>Questions, Comments, Contact   </vt:lpstr>
    </vt:vector>
  </TitlesOfParts>
  <Company>Hunter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Buckwald</dc:creator>
  <cp:lastModifiedBy>Joel D Bloom</cp:lastModifiedBy>
  <cp:revision>168</cp:revision>
  <cp:lastPrinted>2019-09-13T03:55:49Z</cp:lastPrinted>
  <dcterms:created xsi:type="dcterms:W3CDTF">2018-01-09T20:32:12Z</dcterms:created>
  <dcterms:modified xsi:type="dcterms:W3CDTF">2020-10-22T17:15:02Z</dcterms:modified>
</cp:coreProperties>
</file>