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8" r:id="rId1"/>
  </p:sldMasterIdLst>
  <p:sldIdLst>
    <p:sldId id="256" r:id="rId2"/>
    <p:sldId id="257" r:id="rId3"/>
    <p:sldId id="258" r:id="rId4"/>
    <p:sldId id="260" r:id="rId5"/>
    <p:sldId id="262" r:id="rId6"/>
    <p:sldId id="259" r:id="rId7"/>
    <p:sldId id="263" r:id="rId8"/>
    <p:sldId id="264" r:id="rId9"/>
    <p:sldId id="265" r:id="rId10"/>
    <p:sldId id="271" r:id="rId11"/>
    <p:sldId id="266" r:id="rId12"/>
    <p:sldId id="272" r:id="rId13"/>
    <p:sldId id="274" r:id="rId14"/>
    <p:sldId id="267" r:id="rId15"/>
    <p:sldId id="268" r:id="rId16"/>
    <p:sldId id="269" r:id="rId17"/>
    <p:sldId id="273"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9"/>
    <p:restoredTop sz="94659"/>
  </p:normalViewPr>
  <p:slideViewPr>
    <p:cSldViewPr snapToGrid="0" snapToObjects="1">
      <p:cViewPr varScale="1">
        <p:scale>
          <a:sx n="89" d="100"/>
          <a:sy n="89" d="100"/>
        </p:scale>
        <p:origin x="192"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3537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28178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38675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88407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1781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0750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94569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0920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0853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86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0593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10/26/20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34956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125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555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94045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018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10/26/20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31472269"/>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griley@hunter.cuny.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3CA6-D823-364A-841C-A2547935A79D}"/>
              </a:ext>
            </a:extLst>
          </p:cNvPr>
          <p:cNvSpPr>
            <a:spLocks noGrp="1"/>
          </p:cNvSpPr>
          <p:nvPr>
            <p:ph type="ctrTitle"/>
          </p:nvPr>
        </p:nvSpPr>
        <p:spPr/>
        <p:txBody>
          <a:bodyPr>
            <a:normAutofit fontScale="90000"/>
          </a:bodyPr>
          <a:lstStyle/>
          <a:p>
            <a:r>
              <a:rPr lang="en-US" sz="3600" dirty="0">
                <a:solidFill>
                  <a:schemeClr val="tx1"/>
                </a:solidFill>
              </a:rPr>
              <a:t>ACERT Book Talk</a:t>
            </a:r>
            <a:br>
              <a:rPr lang="en-US" sz="3600" dirty="0">
                <a:solidFill>
                  <a:schemeClr val="tx1"/>
                </a:solidFill>
              </a:rPr>
            </a:br>
            <a:br>
              <a:rPr lang="en-US" sz="3600" dirty="0">
                <a:solidFill>
                  <a:schemeClr val="tx1"/>
                </a:solidFill>
              </a:rPr>
            </a:br>
            <a:r>
              <a:rPr lang="en-US" sz="3600" dirty="0">
                <a:solidFill>
                  <a:schemeClr val="tx1"/>
                </a:solidFill>
              </a:rPr>
              <a:t>Unschooling: Exploring Learning Beyond the Classroom</a:t>
            </a:r>
            <a:br>
              <a:rPr lang="en-US" sz="3600" dirty="0">
                <a:solidFill>
                  <a:schemeClr val="tx1"/>
                </a:solidFill>
              </a:rPr>
            </a:br>
            <a:br>
              <a:rPr lang="en-US" sz="3600" dirty="0">
                <a:solidFill>
                  <a:schemeClr val="tx1"/>
                </a:solidFill>
              </a:rPr>
            </a:br>
            <a:endParaRPr lang="en-US" sz="3600" dirty="0">
              <a:solidFill>
                <a:schemeClr val="tx1"/>
              </a:solidFill>
            </a:endParaRPr>
          </a:p>
        </p:txBody>
      </p:sp>
      <p:sp>
        <p:nvSpPr>
          <p:cNvPr id="3" name="Subtitle 2">
            <a:extLst>
              <a:ext uri="{FF2B5EF4-FFF2-40B4-BE49-F238E27FC236}">
                <a16:creationId xmlns:a16="http://schemas.microsoft.com/office/drawing/2014/main" id="{A4DC0783-A5D9-DC4D-B5D4-FFE6065610EB}"/>
              </a:ext>
            </a:extLst>
          </p:cNvPr>
          <p:cNvSpPr>
            <a:spLocks noGrp="1"/>
          </p:cNvSpPr>
          <p:nvPr>
            <p:ph type="subTitle" idx="1"/>
          </p:nvPr>
        </p:nvSpPr>
        <p:spPr/>
        <p:txBody>
          <a:bodyPr>
            <a:normAutofit/>
          </a:bodyPr>
          <a:lstStyle/>
          <a:p>
            <a:r>
              <a:rPr lang="en-US" sz="2000" dirty="0">
                <a:solidFill>
                  <a:schemeClr val="tx1"/>
                </a:solidFill>
              </a:rPr>
              <a:t>Gina Riley, Ph.D.</a:t>
            </a:r>
          </a:p>
          <a:p>
            <a:r>
              <a:rPr lang="en-US" sz="2000" dirty="0">
                <a:solidFill>
                  <a:schemeClr val="tx1"/>
                </a:solidFill>
              </a:rPr>
              <a:t>CUNY Hunter College</a:t>
            </a:r>
          </a:p>
          <a:p>
            <a:endParaRPr lang="en-US" sz="2000" dirty="0">
              <a:solidFill>
                <a:srgbClr val="7030A0"/>
              </a:solidFill>
            </a:endParaRPr>
          </a:p>
        </p:txBody>
      </p:sp>
    </p:spTree>
    <p:extLst>
      <p:ext uri="{BB962C8B-B14F-4D97-AF65-F5344CB8AC3E}">
        <p14:creationId xmlns:p14="http://schemas.microsoft.com/office/powerpoint/2010/main" val="634950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22F7-03DC-9542-B280-D06C460E4789}"/>
              </a:ext>
            </a:extLst>
          </p:cNvPr>
          <p:cNvSpPr>
            <a:spLocks noGrp="1"/>
          </p:cNvSpPr>
          <p:nvPr>
            <p:ph type="title"/>
          </p:nvPr>
        </p:nvSpPr>
        <p:spPr/>
        <p:txBody>
          <a:bodyPr>
            <a:normAutofit/>
          </a:bodyPr>
          <a:lstStyle/>
          <a:p>
            <a:r>
              <a:rPr lang="en-US" sz="3200" dirty="0">
                <a:solidFill>
                  <a:schemeClr val="tx1"/>
                </a:solidFill>
              </a:rPr>
              <a:t>Benefits of Unschooling (Gray &amp; Riley, 2013)</a:t>
            </a:r>
          </a:p>
        </p:txBody>
      </p:sp>
      <p:sp>
        <p:nvSpPr>
          <p:cNvPr id="3" name="Content Placeholder 2">
            <a:extLst>
              <a:ext uri="{FF2B5EF4-FFF2-40B4-BE49-F238E27FC236}">
                <a16:creationId xmlns:a16="http://schemas.microsoft.com/office/drawing/2014/main" id="{FB4797B9-0CB5-974C-91DB-E983743146EF}"/>
              </a:ext>
            </a:extLst>
          </p:cNvPr>
          <p:cNvSpPr>
            <a:spLocks noGrp="1"/>
          </p:cNvSpPr>
          <p:nvPr>
            <p:ph idx="1"/>
          </p:nvPr>
        </p:nvSpPr>
        <p:spPr/>
        <p:txBody>
          <a:bodyPr/>
          <a:lstStyle/>
          <a:p>
            <a:r>
              <a:rPr lang="en-US" dirty="0">
                <a:solidFill>
                  <a:schemeClr val="tx1"/>
                </a:solidFill>
              </a:rPr>
              <a:t>57.3% - Increased Student Learning</a:t>
            </a:r>
          </a:p>
          <a:p>
            <a:r>
              <a:rPr lang="en-US" dirty="0">
                <a:solidFill>
                  <a:schemeClr val="tx1"/>
                </a:solidFill>
              </a:rPr>
              <a:t>52% - Social Emotional Benefits</a:t>
            </a:r>
          </a:p>
          <a:p>
            <a:r>
              <a:rPr lang="en-US" dirty="0">
                <a:solidFill>
                  <a:schemeClr val="tx1"/>
                </a:solidFill>
              </a:rPr>
              <a:t>57% mentioned an increase in Positive Family Relationships</a:t>
            </a:r>
          </a:p>
          <a:p>
            <a:r>
              <a:rPr lang="en-US" dirty="0">
                <a:solidFill>
                  <a:schemeClr val="tx1"/>
                </a:solidFill>
              </a:rPr>
              <a:t>36% reported Family and Individual Freedom of Schedule</a:t>
            </a:r>
          </a:p>
        </p:txBody>
      </p:sp>
      <p:pic>
        <p:nvPicPr>
          <p:cNvPr id="5" name="Picture 4">
            <a:extLst>
              <a:ext uri="{FF2B5EF4-FFF2-40B4-BE49-F238E27FC236}">
                <a16:creationId xmlns:a16="http://schemas.microsoft.com/office/drawing/2014/main" id="{BDE9C763-03D4-1345-9703-EC3F606874A6}"/>
              </a:ext>
            </a:extLst>
          </p:cNvPr>
          <p:cNvPicPr>
            <a:picLocks noChangeAspect="1"/>
          </p:cNvPicPr>
          <p:nvPr/>
        </p:nvPicPr>
        <p:blipFill>
          <a:blip r:embed="rId2"/>
          <a:stretch>
            <a:fillRect/>
          </a:stretch>
        </p:blipFill>
        <p:spPr>
          <a:xfrm>
            <a:off x="6892636" y="3669632"/>
            <a:ext cx="5299364" cy="3188368"/>
          </a:xfrm>
          <a:prstGeom prst="rect">
            <a:avLst/>
          </a:prstGeom>
        </p:spPr>
      </p:pic>
    </p:spTree>
    <p:extLst>
      <p:ext uri="{BB962C8B-B14F-4D97-AF65-F5344CB8AC3E}">
        <p14:creationId xmlns:p14="http://schemas.microsoft.com/office/powerpoint/2010/main" val="3721951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61AD5-A3A9-3D4A-9817-0EE0AE0493BF}"/>
              </a:ext>
            </a:extLst>
          </p:cNvPr>
          <p:cNvSpPr>
            <a:spLocks noGrp="1"/>
          </p:cNvSpPr>
          <p:nvPr>
            <p:ph type="title"/>
          </p:nvPr>
        </p:nvSpPr>
        <p:spPr>
          <a:xfrm>
            <a:off x="838200" y="244810"/>
            <a:ext cx="10684042" cy="1325563"/>
          </a:xfrm>
        </p:spPr>
        <p:txBody>
          <a:bodyPr>
            <a:normAutofit/>
          </a:bodyPr>
          <a:lstStyle/>
          <a:p>
            <a:r>
              <a:rPr lang="en-US" sz="2400" dirty="0">
                <a:solidFill>
                  <a:schemeClr val="tx1"/>
                </a:solidFill>
              </a:rPr>
              <a:t>Adult Unschooler Outcomes (Gray &amp; Riley, 2015; Riley &amp; Gray, 2015)</a:t>
            </a:r>
          </a:p>
        </p:txBody>
      </p:sp>
      <p:sp>
        <p:nvSpPr>
          <p:cNvPr id="3" name="Content Placeholder 2">
            <a:extLst>
              <a:ext uri="{FF2B5EF4-FFF2-40B4-BE49-F238E27FC236}">
                <a16:creationId xmlns:a16="http://schemas.microsoft.com/office/drawing/2014/main" id="{9C433649-F748-F74E-B1F8-FE6E24D40A46}"/>
              </a:ext>
            </a:extLst>
          </p:cNvPr>
          <p:cNvSpPr>
            <a:spLocks noGrp="1"/>
          </p:cNvSpPr>
          <p:nvPr>
            <p:ph idx="1"/>
          </p:nvPr>
        </p:nvSpPr>
        <p:spPr/>
        <p:txBody>
          <a:bodyPr>
            <a:normAutofit/>
          </a:bodyPr>
          <a:lstStyle/>
          <a:p>
            <a:r>
              <a:rPr lang="en-US" dirty="0">
                <a:solidFill>
                  <a:schemeClr val="tx1"/>
                </a:solidFill>
              </a:rPr>
              <a:t>69% reported a good social life (specifically mentioned age mixing benefits and positive social interactions)</a:t>
            </a:r>
          </a:p>
          <a:p>
            <a:r>
              <a:rPr lang="en-US" dirty="0">
                <a:solidFill>
                  <a:schemeClr val="tx1"/>
                </a:solidFill>
              </a:rPr>
              <a:t>77% Time to pursue one’s interests  </a:t>
            </a:r>
          </a:p>
          <a:p>
            <a:r>
              <a:rPr lang="en-US" dirty="0">
                <a:solidFill>
                  <a:schemeClr val="tx1"/>
                </a:solidFill>
              </a:rPr>
              <a:t>75% Freedom and independence</a:t>
            </a:r>
          </a:p>
          <a:p>
            <a:r>
              <a:rPr lang="en-US" dirty="0">
                <a:solidFill>
                  <a:schemeClr val="tx1"/>
                </a:solidFill>
              </a:rPr>
              <a:t>75% Increased self direction and intrinsic motivation**</a:t>
            </a:r>
          </a:p>
          <a:p>
            <a:r>
              <a:rPr lang="en-US" dirty="0">
                <a:solidFill>
                  <a:schemeClr val="tx1"/>
                </a:solidFill>
              </a:rPr>
              <a:t>Also: Increased learning, smoother transition to adulthood</a:t>
            </a:r>
          </a:p>
          <a:p>
            <a:r>
              <a:rPr lang="en-US" dirty="0">
                <a:solidFill>
                  <a:schemeClr val="tx1"/>
                </a:solidFill>
              </a:rPr>
              <a:t>37% reported no disadvantages</a:t>
            </a:r>
          </a:p>
          <a:p>
            <a:endParaRPr lang="en-US" dirty="0">
              <a:solidFill>
                <a:schemeClr val="tx1"/>
              </a:solidFill>
            </a:endParaRPr>
          </a:p>
          <a:p>
            <a:r>
              <a:rPr lang="en-US" dirty="0">
                <a:solidFill>
                  <a:schemeClr val="tx1"/>
                </a:solidFill>
              </a:rPr>
              <a:t>3 out of 75 reported more negative experiences (in all cases, parent had mental health issues…2/3 saw benefits in the unschooling experience overall)</a:t>
            </a:r>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570063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6A948-EFE3-B642-931A-6A1875796F5E}"/>
              </a:ext>
            </a:extLst>
          </p:cNvPr>
          <p:cNvSpPr>
            <a:spLocks noGrp="1"/>
          </p:cNvSpPr>
          <p:nvPr>
            <p:ph type="title"/>
          </p:nvPr>
        </p:nvSpPr>
        <p:spPr/>
        <p:txBody>
          <a:bodyPr>
            <a:normAutofit/>
          </a:bodyPr>
          <a:lstStyle/>
          <a:p>
            <a:r>
              <a:rPr lang="en-US" sz="3600" dirty="0">
                <a:solidFill>
                  <a:schemeClr val="tx1"/>
                </a:solidFill>
              </a:rPr>
              <a:t>Adult Outcomes Continued</a:t>
            </a:r>
          </a:p>
        </p:txBody>
      </p:sp>
      <p:sp>
        <p:nvSpPr>
          <p:cNvPr id="3" name="Content Placeholder 2">
            <a:extLst>
              <a:ext uri="{FF2B5EF4-FFF2-40B4-BE49-F238E27FC236}">
                <a16:creationId xmlns:a16="http://schemas.microsoft.com/office/drawing/2014/main" id="{6137B761-66E4-7247-A9D5-931F36B8E907}"/>
              </a:ext>
            </a:extLst>
          </p:cNvPr>
          <p:cNvSpPr>
            <a:spLocks noGrp="1"/>
          </p:cNvSpPr>
          <p:nvPr>
            <p:ph idx="1"/>
          </p:nvPr>
        </p:nvSpPr>
        <p:spPr/>
        <p:txBody>
          <a:bodyPr/>
          <a:lstStyle/>
          <a:p>
            <a:r>
              <a:rPr lang="en-US" dirty="0">
                <a:solidFill>
                  <a:schemeClr val="tx1"/>
                </a:solidFill>
              </a:rPr>
              <a:t>83% of respondents pursued higher education </a:t>
            </a:r>
          </a:p>
          <a:p>
            <a:r>
              <a:rPr lang="en-US" dirty="0">
                <a:solidFill>
                  <a:schemeClr val="tx1"/>
                </a:solidFill>
              </a:rPr>
              <a:t>**Different paths to college acceptance</a:t>
            </a:r>
          </a:p>
          <a:p>
            <a:r>
              <a:rPr lang="en-US" dirty="0">
                <a:solidFill>
                  <a:schemeClr val="tx1"/>
                </a:solidFill>
              </a:rPr>
              <a:t>All respondents were employed (except for those who were full time students or caregivers for young children)</a:t>
            </a:r>
          </a:p>
          <a:p>
            <a:r>
              <a:rPr lang="en-US" dirty="0">
                <a:solidFill>
                  <a:schemeClr val="tx1"/>
                </a:solidFill>
              </a:rPr>
              <a:t>78% completely financially independent </a:t>
            </a:r>
          </a:p>
        </p:txBody>
      </p:sp>
      <p:pic>
        <p:nvPicPr>
          <p:cNvPr id="11" name="Picture 10">
            <a:extLst>
              <a:ext uri="{FF2B5EF4-FFF2-40B4-BE49-F238E27FC236}">
                <a16:creationId xmlns:a16="http://schemas.microsoft.com/office/drawing/2014/main" id="{C5C3EFDD-504D-4A4E-804D-A5DE481099E2}"/>
              </a:ext>
            </a:extLst>
          </p:cNvPr>
          <p:cNvPicPr>
            <a:picLocks noChangeAspect="1"/>
          </p:cNvPicPr>
          <p:nvPr/>
        </p:nvPicPr>
        <p:blipFill>
          <a:blip r:embed="rId2"/>
          <a:stretch>
            <a:fillRect/>
          </a:stretch>
        </p:blipFill>
        <p:spPr>
          <a:xfrm>
            <a:off x="8025063" y="4271211"/>
            <a:ext cx="3296319" cy="2069766"/>
          </a:xfrm>
          <a:prstGeom prst="rect">
            <a:avLst/>
          </a:prstGeom>
        </p:spPr>
      </p:pic>
    </p:spTree>
    <p:extLst>
      <p:ext uri="{BB962C8B-B14F-4D97-AF65-F5344CB8AC3E}">
        <p14:creationId xmlns:p14="http://schemas.microsoft.com/office/powerpoint/2010/main" val="1474248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3667A-D406-F24D-B9CF-4E621FD900F8}"/>
              </a:ext>
            </a:extLst>
          </p:cNvPr>
          <p:cNvSpPr>
            <a:spLocks noGrp="1"/>
          </p:cNvSpPr>
          <p:nvPr>
            <p:ph type="title"/>
          </p:nvPr>
        </p:nvSpPr>
        <p:spPr/>
        <p:txBody>
          <a:bodyPr/>
          <a:lstStyle/>
          <a:p>
            <a:r>
              <a:rPr lang="en-US" dirty="0">
                <a:solidFill>
                  <a:schemeClr val="tx1"/>
                </a:solidFill>
              </a:rPr>
              <a:t>From one </a:t>
            </a:r>
            <a:r>
              <a:rPr lang="en-US" dirty="0" err="1">
                <a:solidFill>
                  <a:schemeClr val="tx1"/>
                </a:solidFill>
              </a:rPr>
              <a:t>unschooler</a:t>
            </a:r>
            <a:r>
              <a:rPr lang="en-US" dirty="0">
                <a:solidFill>
                  <a:schemeClr val="tx1"/>
                </a:solidFill>
              </a:rPr>
              <a:t>….</a:t>
            </a:r>
          </a:p>
        </p:txBody>
      </p:sp>
      <p:sp>
        <p:nvSpPr>
          <p:cNvPr id="3" name="Content Placeholder 2">
            <a:extLst>
              <a:ext uri="{FF2B5EF4-FFF2-40B4-BE49-F238E27FC236}">
                <a16:creationId xmlns:a16="http://schemas.microsoft.com/office/drawing/2014/main" id="{F2438123-B08D-4A4C-8AA9-0524C6F4EA25}"/>
              </a:ext>
            </a:extLst>
          </p:cNvPr>
          <p:cNvSpPr>
            <a:spLocks noGrp="1"/>
          </p:cNvSpPr>
          <p:nvPr>
            <p:ph idx="1"/>
          </p:nvPr>
        </p:nvSpPr>
        <p:spPr/>
        <p:txBody>
          <a:bodyPr>
            <a:normAutofit fontScale="62500" lnSpcReduction="20000"/>
          </a:bodyPr>
          <a:lstStyle/>
          <a:p>
            <a:pPr marL="0" indent="0">
              <a:buNone/>
            </a:pPr>
            <a:r>
              <a:rPr lang="en-US" sz="2400" i="1" dirty="0"/>
              <a:t>The biggest advantage of unschooling was that it smoothed the transition to adulthood </a:t>
            </a:r>
          </a:p>
          <a:p>
            <a:pPr marL="0" indent="0">
              <a:buNone/>
            </a:pPr>
            <a:r>
              <a:rPr lang="en-US" sz="2400" i="1" dirty="0"/>
              <a:t>instead of all of a sudden being thrown out into the real world of college or career at age</a:t>
            </a:r>
          </a:p>
          <a:p>
            <a:pPr marL="0" indent="0">
              <a:buNone/>
            </a:pPr>
            <a:r>
              <a:rPr lang="en-US" sz="2400" i="1" dirty="0"/>
              <a:t>18. I was able to begin exploring these things at a young age and at my own pace. At 15</a:t>
            </a:r>
          </a:p>
          <a:p>
            <a:pPr marL="0" indent="0">
              <a:buNone/>
            </a:pPr>
            <a:r>
              <a:rPr lang="en-US" sz="2400" i="1" dirty="0"/>
              <a:t>I was able to take a college class, because I was interested, and see what college was like.</a:t>
            </a:r>
          </a:p>
          <a:p>
            <a:pPr marL="0" indent="0">
              <a:buNone/>
            </a:pPr>
            <a:r>
              <a:rPr lang="en-US" sz="2400" i="1" dirty="0"/>
              <a:t>At 16 I was able to start working a part time job, and slowly work more and more. I was</a:t>
            </a:r>
          </a:p>
          <a:p>
            <a:pPr marL="0" indent="0">
              <a:buNone/>
            </a:pPr>
            <a:r>
              <a:rPr lang="en-US" sz="2400" i="1" dirty="0"/>
              <a:t>able to enroll full time in college in what would have been my senior year of high school. </a:t>
            </a:r>
          </a:p>
          <a:p>
            <a:pPr marL="0" indent="0">
              <a:buNone/>
            </a:pPr>
            <a:r>
              <a:rPr lang="en-US" sz="2400" i="1" dirty="0"/>
              <a:t>I didn’t have to wait…unschooling gave me the immediate benefit of time and space to </a:t>
            </a:r>
          </a:p>
          <a:p>
            <a:pPr marL="0" indent="0">
              <a:buNone/>
            </a:pPr>
            <a:r>
              <a:rPr lang="en-US" sz="2400" i="1" dirty="0"/>
              <a:t>explore my interests and ask myself questions such as “What kind of person am I?” and</a:t>
            </a:r>
          </a:p>
          <a:p>
            <a:pPr marL="0" indent="0">
              <a:buNone/>
            </a:pPr>
            <a:r>
              <a:rPr lang="en-US" sz="2400" i="1" dirty="0"/>
              <a:t>“Who do I want to be?”, and then work to make those the same (Gray &amp; Riley, 2015).</a:t>
            </a:r>
          </a:p>
          <a:p>
            <a:endParaRPr lang="en-US" dirty="0"/>
          </a:p>
        </p:txBody>
      </p:sp>
    </p:spTree>
    <p:extLst>
      <p:ext uri="{BB962C8B-B14F-4D97-AF65-F5344CB8AC3E}">
        <p14:creationId xmlns:p14="http://schemas.microsoft.com/office/powerpoint/2010/main" val="1525005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27C1-569C-084F-9A22-13ACB60B298D}"/>
              </a:ext>
            </a:extLst>
          </p:cNvPr>
          <p:cNvSpPr>
            <a:spLocks noGrp="1"/>
          </p:cNvSpPr>
          <p:nvPr>
            <p:ph type="title"/>
          </p:nvPr>
        </p:nvSpPr>
        <p:spPr/>
        <p:txBody>
          <a:bodyPr/>
          <a:lstStyle/>
          <a:p>
            <a:r>
              <a:rPr lang="en-US" dirty="0">
                <a:solidFill>
                  <a:schemeClr val="tx1"/>
                </a:solidFill>
              </a:rPr>
              <a:t>Branches of Unschooling</a:t>
            </a:r>
          </a:p>
        </p:txBody>
      </p:sp>
      <p:sp>
        <p:nvSpPr>
          <p:cNvPr id="3" name="Content Placeholder 2">
            <a:extLst>
              <a:ext uri="{FF2B5EF4-FFF2-40B4-BE49-F238E27FC236}">
                <a16:creationId xmlns:a16="http://schemas.microsoft.com/office/drawing/2014/main" id="{044ACB2A-8739-9B4F-B1EE-949DEE1D4EDE}"/>
              </a:ext>
            </a:extLst>
          </p:cNvPr>
          <p:cNvSpPr>
            <a:spLocks noGrp="1"/>
          </p:cNvSpPr>
          <p:nvPr>
            <p:ph idx="1"/>
          </p:nvPr>
        </p:nvSpPr>
        <p:spPr/>
        <p:txBody>
          <a:bodyPr/>
          <a:lstStyle/>
          <a:p>
            <a:r>
              <a:rPr lang="en-US" dirty="0">
                <a:solidFill>
                  <a:schemeClr val="tx1"/>
                </a:solidFill>
              </a:rPr>
              <a:t>Worldschooling</a:t>
            </a:r>
          </a:p>
          <a:p>
            <a:r>
              <a:rPr lang="en-US" dirty="0">
                <a:solidFill>
                  <a:schemeClr val="tx1"/>
                </a:solidFill>
              </a:rPr>
              <a:t>Outdoor schooling** </a:t>
            </a:r>
          </a:p>
          <a:p>
            <a:r>
              <a:rPr lang="en-US" dirty="0">
                <a:solidFill>
                  <a:schemeClr val="tx1"/>
                </a:solidFill>
              </a:rPr>
              <a:t>Unschooling Co-Ops and Self Directed Learning Centers (North Star in Massachusetts, Princeton Cooperative in New Jersey, Natural Creativity Center in Pennsylvania, Liberated Learners all across the United States)</a:t>
            </a:r>
          </a:p>
          <a:p>
            <a:pPr marL="0" indent="0">
              <a:buNone/>
            </a:pPr>
            <a:endParaRPr lang="en-US" dirty="0"/>
          </a:p>
        </p:txBody>
      </p:sp>
      <p:pic>
        <p:nvPicPr>
          <p:cNvPr id="5" name="Picture 4">
            <a:extLst>
              <a:ext uri="{FF2B5EF4-FFF2-40B4-BE49-F238E27FC236}">
                <a16:creationId xmlns:a16="http://schemas.microsoft.com/office/drawing/2014/main" id="{F054BF8D-0FC0-D445-A749-A7DCC22E7323}"/>
              </a:ext>
            </a:extLst>
          </p:cNvPr>
          <p:cNvPicPr>
            <a:picLocks noChangeAspect="1"/>
          </p:cNvPicPr>
          <p:nvPr/>
        </p:nvPicPr>
        <p:blipFill>
          <a:blip r:embed="rId2"/>
          <a:stretch>
            <a:fillRect/>
          </a:stretch>
        </p:blipFill>
        <p:spPr>
          <a:xfrm>
            <a:off x="487278" y="4252161"/>
            <a:ext cx="1905000" cy="952500"/>
          </a:xfrm>
          <a:prstGeom prst="rect">
            <a:avLst/>
          </a:prstGeom>
        </p:spPr>
      </p:pic>
      <p:pic>
        <p:nvPicPr>
          <p:cNvPr id="7" name="Picture 6">
            <a:extLst>
              <a:ext uri="{FF2B5EF4-FFF2-40B4-BE49-F238E27FC236}">
                <a16:creationId xmlns:a16="http://schemas.microsoft.com/office/drawing/2014/main" id="{6FD58DDC-2E91-E440-8C82-F5F2719B9EB9}"/>
              </a:ext>
            </a:extLst>
          </p:cNvPr>
          <p:cNvPicPr>
            <a:picLocks noChangeAspect="1"/>
          </p:cNvPicPr>
          <p:nvPr/>
        </p:nvPicPr>
        <p:blipFill>
          <a:blip r:embed="rId3"/>
          <a:stretch>
            <a:fillRect/>
          </a:stretch>
        </p:blipFill>
        <p:spPr>
          <a:xfrm>
            <a:off x="2770496" y="5415413"/>
            <a:ext cx="2980948" cy="1239253"/>
          </a:xfrm>
          <a:prstGeom prst="rect">
            <a:avLst/>
          </a:prstGeom>
        </p:spPr>
      </p:pic>
      <p:pic>
        <p:nvPicPr>
          <p:cNvPr id="9" name="Picture 8">
            <a:extLst>
              <a:ext uri="{FF2B5EF4-FFF2-40B4-BE49-F238E27FC236}">
                <a16:creationId xmlns:a16="http://schemas.microsoft.com/office/drawing/2014/main" id="{7755910B-C922-6245-B626-B389393CB262}"/>
              </a:ext>
            </a:extLst>
          </p:cNvPr>
          <p:cNvPicPr>
            <a:picLocks noChangeAspect="1"/>
          </p:cNvPicPr>
          <p:nvPr/>
        </p:nvPicPr>
        <p:blipFill>
          <a:blip r:embed="rId4"/>
          <a:stretch>
            <a:fillRect/>
          </a:stretch>
        </p:blipFill>
        <p:spPr>
          <a:xfrm>
            <a:off x="6030856" y="4201361"/>
            <a:ext cx="2019300" cy="1003300"/>
          </a:xfrm>
          <a:prstGeom prst="rect">
            <a:avLst/>
          </a:prstGeom>
        </p:spPr>
      </p:pic>
      <p:pic>
        <p:nvPicPr>
          <p:cNvPr id="11" name="Picture 10">
            <a:extLst>
              <a:ext uri="{FF2B5EF4-FFF2-40B4-BE49-F238E27FC236}">
                <a16:creationId xmlns:a16="http://schemas.microsoft.com/office/drawing/2014/main" id="{DD43CF7E-2E24-684E-B7A4-7B1DEE3AFE8F}"/>
              </a:ext>
            </a:extLst>
          </p:cNvPr>
          <p:cNvPicPr>
            <a:picLocks noChangeAspect="1"/>
          </p:cNvPicPr>
          <p:nvPr/>
        </p:nvPicPr>
        <p:blipFill>
          <a:blip r:embed="rId5"/>
          <a:stretch>
            <a:fillRect/>
          </a:stretch>
        </p:blipFill>
        <p:spPr>
          <a:xfrm>
            <a:off x="8245695" y="4736966"/>
            <a:ext cx="3657600" cy="1917700"/>
          </a:xfrm>
          <a:prstGeom prst="rect">
            <a:avLst/>
          </a:prstGeom>
        </p:spPr>
      </p:pic>
    </p:spTree>
    <p:extLst>
      <p:ext uri="{BB962C8B-B14F-4D97-AF65-F5344CB8AC3E}">
        <p14:creationId xmlns:p14="http://schemas.microsoft.com/office/powerpoint/2010/main" val="2562875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A6C2-B09E-1341-8FEA-897D78121B12}"/>
              </a:ext>
            </a:extLst>
          </p:cNvPr>
          <p:cNvSpPr>
            <a:spLocks noGrp="1"/>
          </p:cNvSpPr>
          <p:nvPr>
            <p:ph type="title"/>
          </p:nvPr>
        </p:nvSpPr>
        <p:spPr/>
        <p:txBody>
          <a:bodyPr>
            <a:normAutofit/>
          </a:bodyPr>
          <a:lstStyle/>
          <a:p>
            <a:r>
              <a:rPr lang="en-US" dirty="0">
                <a:solidFill>
                  <a:schemeClr val="tx1"/>
                </a:solidFill>
              </a:rPr>
              <a:t>Public and Private School Extensions </a:t>
            </a:r>
          </a:p>
        </p:txBody>
      </p:sp>
      <p:sp>
        <p:nvSpPr>
          <p:cNvPr id="3" name="Content Placeholder 2">
            <a:extLst>
              <a:ext uri="{FF2B5EF4-FFF2-40B4-BE49-F238E27FC236}">
                <a16:creationId xmlns:a16="http://schemas.microsoft.com/office/drawing/2014/main" id="{12A26A6F-36DD-F54F-809A-364D2891FB12}"/>
              </a:ext>
            </a:extLst>
          </p:cNvPr>
          <p:cNvSpPr>
            <a:spLocks noGrp="1"/>
          </p:cNvSpPr>
          <p:nvPr>
            <p:ph idx="1"/>
          </p:nvPr>
        </p:nvSpPr>
        <p:spPr/>
        <p:txBody>
          <a:bodyPr/>
          <a:lstStyle/>
          <a:p>
            <a:r>
              <a:rPr lang="en-US" dirty="0">
                <a:solidFill>
                  <a:schemeClr val="tx1"/>
                </a:solidFill>
              </a:rPr>
              <a:t>National Opt Out Movement </a:t>
            </a:r>
          </a:p>
          <a:p>
            <a:r>
              <a:rPr lang="en-US" dirty="0">
                <a:solidFill>
                  <a:schemeClr val="tx1"/>
                </a:solidFill>
              </a:rPr>
              <a:t>Democratic or Sudbury Schooling</a:t>
            </a:r>
          </a:p>
          <a:p>
            <a:r>
              <a:rPr lang="en-US" dirty="0">
                <a:solidFill>
                  <a:schemeClr val="tx1"/>
                </a:solidFill>
              </a:rPr>
              <a:t>Monument Mountain Regional High School </a:t>
            </a:r>
          </a:p>
          <a:p>
            <a:r>
              <a:rPr lang="en-US" dirty="0">
                <a:solidFill>
                  <a:schemeClr val="tx1"/>
                </a:solidFill>
              </a:rPr>
              <a:t>David Lane: ”One Period a Day”</a:t>
            </a:r>
          </a:p>
          <a:p>
            <a:r>
              <a:rPr lang="en-US" dirty="0">
                <a:solidFill>
                  <a:schemeClr val="tx1"/>
                </a:solidFill>
              </a:rPr>
              <a:t>High Tech High School </a:t>
            </a:r>
          </a:p>
          <a:p>
            <a:pPr marL="0" indent="0">
              <a:buNone/>
            </a:pPr>
            <a:endParaRPr lang="en-US" dirty="0">
              <a:solidFill>
                <a:schemeClr val="tx1"/>
              </a:solidFill>
            </a:endParaRPr>
          </a:p>
        </p:txBody>
      </p:sp>
      <p:pic>
        <p:nvPicPr>
          <p:cNvPr id="5" name="Picture 4">
            <a:extLst>
              <a:ext uri="{FF2B5EF4-FFF2-40B4-BE49-F238E27FC236}">
                <a16:creationId xmlns:a16="http://schemas.microsoft.com/office/drawing/2014/main" id="{EC4EDCBA-E13F-8A45-8AF3-FD6275A872FD}"/>
              </a:ext>
            </a:extLst>
          </p:cNvPr>
          <p:cNvPicPr>
            <a:picLocks noChangeAspect="1"/>
          </p:cNvPicPr>
          <p:nvPr/>
        </p:nvPicPr>
        <p:blipFill>
          <a:blip r:embed="rId2"/>
          <a:stretch>
            <a:fillRect/>
          </a:stretch>
        </p:blipFill>
        <p:spPr>
          <a:xfrm>
            <a:off x="9561443" y="5178838"/>
            <a:ext cx="1625600" cy="1244600"/>
          </a:xfrm>
          <a:prstGeom prst="rect">
            <a:avLst/>
          </a:prstGeom>
        </p:spPr>
      </p:pic>
      <p:pic>
        <p:nvPicPr>
          <p:cNvPr id="7" name="Picture 6">
            <a:extLst>
              <a:ext uri="{FF2B5EF4-FFF2-40B4-BE49-F238E27FC236}">
                <a16:creationId xmlns:a16="http://schemas.microsoft.com/office/drawing/2014/main" id="{F5F82F2C-877F-4943-AF91-E0C71F62304F}"/>
              </a:ext>
            </a:extLst>
          </p:cNvPr>
          <p:cNvPicPr>
            <a:picLocks noChangeAspect="1"/>
          </p:cNvPicPr>
          <p:nvPr/>
        </p:nvPicPr>
        <p:blipFill>
          <a:blip r:embed="rId3"/>
          <a:stretch>
            <a:fillRect/>
          </a:stretch>
        </p:blipFill>
        <p:spPr>
          <a:xfrm>
            <a:off x="6679095" y="1841667"/>
            <a:ext cx="4033078" cy="2608607"/>
          </a:xfrm>
          <a:prstGeom prst="rect">
            <a:avLst/>
          </a:prstGeom>
        </p:spPr>
      </p:pic>
      <p:pic>
        <p:nvPicPr>
          <p:cNvPr id="9" name="Picture 8">
            <a:extLst>
              <a:ext uri="{FF2B5EF4-FFF2-40B4-BE49-F238E27FC236}">
                <a16:creationId xmlns:a16="http://schemas.microsoft.com/office/drawing/2014/main" id="{B17EC97F-4624-7E4E-B52B-64C1206776DF}"/>
              </a:ext>
            </a:extLst>
          </p:cNvPr>
          <p:cNvPicPr>
            <a:picLocks noChangeAspect="1"/>
          </p:cNvPicPr>
          <p:nvPr/>
        </p:nvPicPr>
        <p:blipFill>
          <a:blip r:embed="rId4"/>
          <a:stretch>
            <a:fillRect/>
          </a:stretch>
        </p:blipFill>
        <p:spPr>
          <a:xfrm>
            <a:off x="5560099" y="4862166"/>
            <a:ext cx="2571749" cy="1877943"/>
          </a:xfrm>
          <a:prstGeom prst="rect">
            <a:avLst/>
          </a:prstGeom>
        </p:spPr>
      </p:pic>
    </p:spTree>
    <p:extLst>
      <p:ext uri="{BB962C8B-B14F-4D97-AF65-F5344CB8AC3E}">
        <p14:creationId xmlns:p14="http://schemas.microsoft.com/office/powerpoint/2010/main" val="2354297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B8F86-4E14-6E42-8CB3-3BBCF157C867}"/>
              </a:ext>
            </a:extLst>
          </p:cNvPr>
          <p:cNvSpPr>
            <a:spLocks noGrp="1"/>
          </p:cNvSpPr>
          <p:nvPr>
            <p:ph type="title"/>
          </p:nvPr>
        </p:nvSpPr>
        <p:spPr>
          <a:xfrm>
            <a:off x="762000" y="377157"/>
            <a:ext cx="10515600" cy="1325563"/>
          </a:xfrm>
        </p:spPr>
        <p:txBody>
          <a:bodyPr/>
          <a:lstStyle/>
          <a:p>
            <a:r>
              <a:rPr lang="en-US" dirty="0">
                <a:solidFill>
                  <a:schemeClr val="tx1"/>
                </a:solidFill>
              </a:rPr>
              <a:t>University as Unschooling**</a:t>
            </a:r>
          </a:p>
        </p:txBody>
      </p:sp>
      <p:sp>
        <p:nvSpPr>
          <p:cNvPr id="3" name="Content Placeholder 2">
            <a:extLst>
              <a:ext uri="{FF2B5EF4-FFF2-40B4-BE49-F238E27FC236}">
                <a16:creationId xmlns:a16="http://schemas.microsoft.com/office/drawing/2014/main" id="{4568849B-DE76-474E-AD3D-9E38CC2A1297}"/>
              </a:ext>
            </a:extLst>
          </p:cNvPr>
          <p:cNvSpPr>
            <a:spLocks noGrp="1"/>
          </p:cNvSpPr>
          <p:nvPr>
            <p:ph idx="1"/>
          </p:nvPr>
        </p:nvSpPr>
        <p:spPr/>
        <p:txBody>
          <a:bodyPr>
            <a:noAutofit/>
          </a:bodyPr>
          <a:lstStyle/>
          <a:p>
            <a:r>
              <a:rPr lang="en-US" sz="2000" dirty="0">
                <a:solidFill>
                  <a:schemeClr val="tx1"/>
                </a:solidFill>
              </a:rPr>
              <a:t>Independent study and independent projects</a:t>
            </a:r>
          </a:p>
          <a:p>
            <a:r>
              <a:rPr lang="en-US" sz="2000" dirty="0">
                <a:solidFill>
                  <a:schemeClr val="tx1"/>
                </a:solidFill>
              </a:rPr>
              <a:t>Generalizable Curriculum</a:t>
            </a:r>
          </a:p>
          <a:p>
            <a:r>
              <a:rPr lang="en-US" sz="2000" dirty="0">
                <a:solidFill>
                  <a:schemeClr val="tx1"/>
                </a:solidFill>
              </a:rPr>
              <a:t>Qualitatively assessed projects</a:t>
            </a:r>
          </a:p>
          <a:p>
            <a:r>
              <a:rPr lang="en-US" sz="2000" dirty="0">
                <a:solidFill>
                  <a:schemeClr val="tx1"/>
                </a:solidFill>
              </a:rPr>
              <a:t>Self-directed, Socratic Seminars</a:t>
            </a:r>
          </a:p>
          <a:p>
            <a:r>
              <a:rPr lang="en-US" sz="2000" dirty="0">
                <a:solidFill>
                  <a:schemeClr val="tx1"/>
                </a:solidFill>
              </a:rPr>
              <a:t>”Choose your own adventure” assignments</a:t>
            </a:r>
          </a:p>
          <a:p>
            <a:r>
              <a:rPr lang="en-US" sz="2000" dirty="0">
                <a:solidFill>
                  <a:schemeClr val="tx1"/>
                </a:solidFill>
              </a:rPr>
              <a:t>Civic and Community Engagement (even remotely!)</a:t>
            </a:r>
          </a:p>
          <a:p>
            <a:r>
              <a:rPr lang="en-US" sz="2000" dirty="0">
                <a:solidFill>
                  <a:schemeClr val="tx1"/>
                </a:solidFill>
              </a:rPr>
              <a:t>Internships/Apprenticeships</a:t>
            </a:r>
          </a:p>
          <a:p>
            <a:r>
              <a:rPr lang="en-US" sz="2000" dirty="0">
                <a:solidFill>
                  <a:schemeClr val="tx1"/>
                </a:solidFill>
              </a:rPr>
              <a:t>Spending days doing what we love</a:t>
            </a:r>
          </a:p>
        </p:txBody>
      </p:sp>
    </p:spTree>
    <p:extLst>
      <p:ext uri="{BB962C8B-B14F-4D97-AF65-F5344CB8AC3E}">
        <p14:creationId xmlns:p14="http://schemas.microsoft.com/office/powerpoint/2010/main" val="3519584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C47B-D7C9-DD44-B83A-8B5252BDF5BE}"/>
              </a:ext>
            </a:extLst>
          </p:cNvPr>
          <p:cNvSpPr>
            <a:spLocks noGrp="1"/>
          </p:cNvSpPr>
          <p:nvPr>
            <p:ph type="title"/>
          </p:nvPr>
        </p:nvSpPr>
        <p:spPr/>
        <p:txBody>
          <a:bodyPr numCol="2">
            <a:normAutofit/>
          </a:bodyPr>
          <a:lstStyle/>
          <a:p>
            <a:r>
              <a:rPr lang="en-US" dirty="0">
                <a:solidFill>
                  <a:schemeClr val="tx1"/>
                </a:solidFill>
              </a:rPr>
              <a:t>Q &amp; A					Giveaway!</a:t>
            </a:r>
          </a:p>
        </p:txBody>
      </p:sp>
      <p:pic>
        <p:nvPicPr>
          <p:cNvPr id="5" name="Content Placeholder 4">
            <a:extLst>
              <a:ext uri="{FF2B5EF4-FFF2-40B4-BE49-F238E27FC236}">
                <a16:creationId xmlns:a16="http://schemas.microsoft.com/office/drawing/2014/main" id="{42FF5758-EE21-8844-8304-77C6C2C12C80}"/>
              </a:ext>
            </a:extLst>
          </p:cNvPr>
          <p:cNvPicPr>
            <a:picLocks noGrp="1" noChangeAspect="1"/>
          </p:cNvPicPr>
          <p:nvPr>
            <p:ph idx="1"/>
          </p:nvPr>
        </p:nvPicPr>
        <p:blipFill>
          <a:blip r:embed="rId2"/>
          <a:stretch>
            <a:fillRect/>
          </a:stretch>
        </p:blipFill>
        <p:spPr>
          <a:xfrm>
            <a:off x="3965712" y="2014194"/>
            <a:ext cx="3892827" cy="4201212"/>
          </a:xfrm>
        </p:spPr>
      </p:pic>
    </p:spTree>
    <p:extLst>
      <p:ext uri="{BB962C8B-B14F-4D97-AF65-F5344CB8AC3E}">
        <p14:creationId xmlns:p14="http://schemas.microsoft.com/office/powerpoint/2010/main" val="4016444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6A467-6B34-B049-98C6-8A53B71B63B5}"/>
              </a:ext>
            </a:extLst>
          </p:cNvPr>
          <p:cNvSpPr>
            <a:spLocks noGrp="1"/>
          </p:cNvSpPr>
          <p:nvPr>
            <p:ph type="title"/>
          </p:nvPr>
        </p:nvSpPr>
        <p:spPr/>
        <p:txBody>
          <a:bodyPr/>
          <a:lstStyle/>
          <a:p>
            <a:r>
              <a:rPr lang="en-US" dirty="0">
                <a:solidFill>
                  <a:schemeClr val="tx1"/>
                </a:solidFill>
              </a:rPr>
              <a:t>Contact and References</a:t>
            </a:r>
          </a:p>
        </p:txBody>
      </p:sp>
      <p:sp>
        <p:nvSpPr>
          <p:cNvPr id="3" name="Content Placeholder 2">
            <a:extLst>
              <a:ext uri="{FF2B5EF4-FFF2-40B4-BE49-F238E27FC236}">
                <a16:creationId xmlns:a16="http://schemas.microsoft.com/office/drawing/2014/main" id="{95E1E655-4E2A-1E4E-BACC-52477008F7C6}"/>
              </a:ext>
            </a:extLst>
          </p:cNvPr>
          <p:cNvSpPr>
            <a:spLocks noGrp="1"/>
          </p:cNvSpPr>
          <p:nvPr>
            <p:ph idx="1"/>
          </p:nvPr>
        </p:nvSpPr>
        <p:spPr/>
        <p:txBody>
          <a:bodyPr/>
          <a:lstStyle/>
          <a:p>
            <a:r>
              <a:rPr lang="en-US" dirty="0"/>
              <a:t>References and Articles upon request</a:t>
            </a:r>
          </a:p>
          <a:p>
            <a:r>
              <a:rPr lang="en-US" dirty="0">
                <a:hlinkClick r:id="rId2"/>
              </a:rPr>
              <a:t>griley@hunter.cuny.edu</a:t>
            </a:r>
            <a:endParaRPr lang="en-US" dirty="0"/>
          </a:p>
          <a:p>
            <a:pPr marL="0" indent="0">
              <a:buNone/>
            </a:pPr>
            <a:endParaRPr lang="en-US" dirty="0"/>
          </a:p>
        </p:txBody>
      </p:sp>
    </p:spTree>
    <p:extLst>
      <p:ext uri="{BB962C8B-B14F-4D97-AF65-F5344CB8AC3E}">
        <p14:creationId xmlns:p14="http://schemas.microsoft.com/office/powerpoint/2010/main" val="182909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7A1A2-EEF9-8142-9A43-B9FC2C1F0DD4}"/>
              </a:ext>
            </a:extLst>
          </p:cNvPr>
          <p:cNvSpPr>
            <a:spLocks noGrp="1"/>
          </p:cNvSpPr>
          <p:nvPr>
            <p:ph type="title"/>
          </p:nvPr>
        </p:nvSpPr>
        <p:spPr/>
        <p:txBody>
          <a:bodyPr/>
          <a:lstStyle/>
          <a:p>
            <a:r>
              <a:rPr lang="en-US" dirty="0">
                <a:solidFill>
                  <a:schemeClr val="tx1"/>
                </a:solidFill>
              </a:rPr>
              <a:t>We’ve come a long way…</a:t>
            </a:r>
          </a:p>
        </p:txBody>
      </p:sp>
      <p:sp>
        <p:nvSpPr>
          <p:cNvPr id="3" name="Content Placeholder 2">
            <a:extLst>
              <a:ext uri="{FF2B5EF4-FFF2-40B4-BE49-F238E27FC236}">
                <a16:creationId xmlns:a16="http://schemas.microsoft.com/office/drawing/2014/main" id="{A6725CB3-F2C8-D643-8014-864F6A7FF559}"/>
              </a:ext>
            </a:extLst>
          </p:cNvPr>
          <p:cNvSpPr>
            <a:spLocks noGrp="1"/>
          </p:cNvSpPr>
          <p:nvPr>
            <p:ph idx="1"/>
          </p:nvPr>
        </p:nvSpPr>
        <p:spPr/>
        <p:txBody>
          <a:bodyPr>
            <a:noAutofit/>
          </a:bodyPr>
          <a:lstStyle/>
          <a:p>
            <a:r>
              <a:rPr lang="en-US" sz="1400" dirty="0">
                <a:solidFill>
                  <a:schemeClr val="tx1"/>
                </a:solidFill>
              </a:rPr>
              <a:t>Interest in home learning has doubled during the pandemic.</a:t>
            </a:r>
          </a:p>
          <a:p>
            <a:pPr marL="0" indent="0">
              <a:buNone/>
            </a:pPr>
            <a:endParaRPr lang="en-US" sz="1400" dirty="0">
              <a:solidFill>
                <a:schemeClr val="tx1"/>
              </a:solidFill>
            </a:endParaRPr>
          </a:p>
          <a:p>
            <a:r>
              <a:rPr lang="en-US" sz="1400" dirty="0">
                <a:solidFill>
                  <a:schemeClr val="tx1"/>
                </a:solidFill>
              </a:rPr>
              <a:t>10% of American families are choosing to homeschool this year, up from 5% one year ago (Gallup, 2020). </a:t>
            </a:r>
          </a:p>
          <a:p>
            <a:endParaRPr lang="en-US" sz="1400" dirty="0">
              <a:solidFill>
                <a:schemeClr val="tx1"/>
              </a:solidFill>
            </a:endParaRPr>
          </a:p>
          <a:p>
            <a:r>
              <a:rPr lang="en-US" sz="1400" dirty="0">
                <a:solidFill>
                  <a:schemeClr val="tx1"/>
                </a:solidFill>
              </a:rPr>
              <a:t>This percentage does not count the number of families schooling from home or remote schooling with curriculum coming from the district, or home learning within a pandemic pod. </a:t>
            </a:r>
          </a:p>
          <a:p>
            <a:pPr marL="0" indent="0">
              <a:buNone/>
            </a:pPr>
            <a:endParaRPr lang="en-US" sz="1400" dirty="0">
              <a:solidFill>
                <a:schemeClr val="tx1"/>
              </a:solidFill>
            </a:endParaRPr>
          </a:p>
          <a:p>
            <a:r>
              <a:rPr lang="en-US" sz="1400" dirty="0">
                <a:solidFill>
                  <a:schemeClr val="tx1"/>
                </a:solidFill>
              </a:rPr>
              <a:t>Interest is increasing day by day, as the National Home School Association reports receiving 3400 calls per day, as opposed to the 5 or 10 they generally get about homeschooling.</a:t>
            </a:r>
          </a:p>
          <a:p>
            <a:pPr marL="0" indent="0">
              <a:buNone/>
            </a:pPr>
            <a:endParaRPr lang="en-US" sz="1400" dirty="0">
              <a:solidFill>
                <a:schemeClr val="tx1"/>
              </a:solidFill>
            </a:endParaRPr>
          </a:p>
          <a:p>
            <a:r>
              <a:rPr lang="en-US" sz="1400" dirty="0">
                <a:solidFill>
                  <a:schemeClr val="tx1"/>
                </a:solidFill>
              </a:rPr>
              <a:t>Of course, we will see whether this number changes after the pandemic, but one thing is clear: More families are pursuing educational alternatives than ever before.</a:t>
            </a:r>
          </a:p>
          <a:p>
            <a:endParaRPr lang="en-US" sz="1400" dirty="0">
              <a:solidFill>
                <a:schemeClr val="tx1"/>
              </a:solidFill>
            </a:endParaRPr>
          </a:p>
          <a:p>
            <a:r>
              <a:rPr lang="en-US" sz="1400" dirty="0">
                <a:solidFill>
                  <a:schemeClr val="tx1"/>
                </a:solidFill>
              </a:rPr>
              <a:t>Unschooling as a choice, just like public, private, or homeschooling.</a:t>
            </a:r>
          </a:p>
        </p:txBody>
      </p:sp>
    </p:spTree>
    <p:extLst>
      <p:ext uri="{BB962C8B-B14F-4D97-AF65-F5344CB8AC3E}">
        <p14:creationId xmlns:p14="http://schemas.microsoft.com/office/powerpoint/2010/main" val="924825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230A-BE77-8B42-B8B6-3810EA30E5B6}"/>
              </a:ext>
            </a:extLst>
          </p:cNvPr>
          <p:cNvSpPr>
            <a:spLocks noGrp="1"/>
          </p:cNvSpPr>
          <p:nvPr>
            <p:ph type="title"/>
          </p:nvPr>
        </p:nvSpPr>
        <p:spPr>
          <a:xfrm>
            <a:off x="970547" y="377156"/>
            <a:ext cx="10515600" cy="1325563"/>
          </a:xfrm>
        </p:spPr>
        <p:txBody>
          <a:bodyPr>
            <a:normAutofit/>
          </a:bodyPr>
          <a:lstStyle/>
          <a:p>
            <a:r>
              <a:rPr lang="en-US" sz="3600" dirty="0">
                <a:solidFill>
                  <a:schemeClr val="tx1"/>
                </a:solidFill>
              </a:rPr>
              <a:t>Difference between Homeschooling and Unschooling</a:t>
            </a:r>
          </a:p>
        </p:txBody>
      </p:sp>
      <p:sp>
        <p:nvSpPr>
          <p:cNvPr id="3" name="Content Placeholder 2">
            <a:extLst>
              <a:ext uri="{FF2B5EF4-FFF2-40B4-BE49-F238E27FC236}">
                <a16:creationId xmlns:a16="http://schemas.microsoft.com/office/drawing/2014/main" id="{6336017A-E0F4-704C-8CDF-2537FF561084}"/>
              </a:ext>
            </a:extLst>
          </p:cNvPr>
          <p:cNvSpPr>
            <a:spLocks noGrp="1"/>
          </p:cNvSpPr>
          <p:nvPr>
            <p:ph idx="1"/>
          </p:nvPr>
        </p:nvSpPr>
        <p:spPr/>
        <p:txBody>
          <a:bodyPr>
            <a:normAutofit fontScale="70000" lnSpcReduction="20000"/>
          </a:bodyPr>
          <a:lstStyle/>
          <a:p>
            <a:r>
              <a:rPr lang="en-US" sz="2000" dirty="0">
                <a:solidFill>
                  <a:schemeClr val="tx1"/>
                </a:solidFill>
              </a:rPr>
              <a:t>Unschooling is often considered to be a branch of homeschooling. </a:t>
            </a:r>
          </a:p>
          <a:p>
            <a:pPr marL="0" indent="0">
              <a:buNone/>
            </a:pPr>
            <a:endParaRPr lang="en-US" sz="2000" dirty="0">
              <a:solidFill>
                <a:schemeClr val="tx1"/>
              </a:solidFill>
            </a:endParaRPr>
          </a:p>
          <a:p>
            <a:r>
              <a:rPr lang="en-US" sz="2000" dirty="0">
                <a:solidFill>
                  <a:schemeClr val="tx1"/>
                </a:solidFill>
              </a:rPr>
              <a:t>While other homeschoolers may do “school at home” and follow a set curriculum, unschoolers learn primarily through everyday life experiences - experiences that they choose and that therefore automatically match their abilities, interests, and learning styles (Wheatley, 2009).</a:t>
            </a:r>
          </a:p>
          <a:p>
            <a:pPr marL="0" indent="0">
              <a:buNone/>
            </a:pPr>
            <a:r>
              <a:rPr lang="en-US" sz="2000" dirty="0">
                <a:solidFill>
                  <a:schemeClr val="tx1"/>
                </a:solidFill>
              </a:rPr>
              <a:t> </a:t>
            </a:r>
          </a:p>
          <a:p>
            <a:r>
              <a:rPr lang="en-US" sz="2000" dirty="0">
                <a:solidFill>
                  <a:schemeClr val="tx1"/>
                </a:solidFill>
              </a:rPr>
              <a:t>In unschooling, there are no grades or tests. Assessment is authentic and intrinsic. </a:t>
            </a:r>
          </a:p>
          <a:p>
            <a:pPr marL="0" indent="0">
              <a:buNone/>
            </a:pPr>
            <a:endParaRPr lang="en-US" sz="2000" dirty="0">
              <a:solidFill>
                <a:schemeClr val="tx1"/>
              </a:solidFill>
            </a:endParaRPr>
          </a:p>
          <a:p>
            <a:r>
              <a:rPr lang="en-US" sz="2000" dirty="0">
                <a:solidFill>
                  <a:schemeClr val="tx1"/>
                </a:solidFill>
              </a:rPr>
              <a:t>Approximately 20 % of homeschoolers consider themselves unschoolers, and that number is growing every day. </a:t>
            </a:r>
          </a:p>
          <a:p>
            <a:endParaRPr lang="en-US" sz="2000" dirty="0">
              <a:solidFill>
                <a:schemeClr val="tx1"/>
              </a:solidFill>
            </a:endParaRPr>
          </a:p>
          <a:p>
            <a:r>
              <a:rPr lang="en-US" sz="2000" dirty="0">
                <a:solidFill>
                  <a:schemeClr val="tx1"/>
                </a:solidFill>
              </a:rPr>
              <a:t>Most unschoolers start off as traditional homeschoolers, then loosen curriculum expectations as they see how much their child is learning and growing on their own. </a:t>
            </a:r>
            <a:br>
              <a:rPr lang="en-US" sz="2000" dirty="0">
                <a:solidFill>
                  <a:schemeClr val="tx1"/>
                </a:solidFill>
              </a:rPr>
            </a:br>
            <a:endParaRPr lang="en-US" sz="2000" dirty="0">
              <a:solidFill>
                <a:schemeClr val="tx1"/>
              </a:solidFill>
            </a:endParaRPr>
          </a:p>
          <a:p>
            <a:endParaRPr lang="en-US" dirty="0"/>
          </a:p>
        </p:txBody>
      </p:sp>
    </p:spTree>
    <p:extLst>
      <p:ext uri="{BB962C8B-B14F-4D97-AF65-F5344CB8AC3E}">
        <p14:creationId xmlns:p14="http://schemas.microsoft.com/office/powerpoint/2010/main" val="307765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BA13-8C77-4A4D-824C-883CBE682BF3}"/>
              </a:ext>
            </a:extLst>
          </p:cNvPr>
          <p:cNvSpPr>
            <a:spLocks noGrp="1"/>
          </p:cNvSpPr>
          <p:nvPr>
            <p:ph type="title"/>
          </p:nvPr>
        </p:nvSpPr>
        <p:spPr>
          <a:xfrm>
            <a:off x="770100" y="344556"/>
            <a:ext cx="8596668" cy="1320800"/>
          </a:xfrm>
        </p:spPr>
        <p:txBody>
          <a:bodyPr/>
          <a:lstStyle/>
          <a:p>
            <a:r>
              <a:rPr lang="en-US" dirty="0">
                <a:solidFill>
                  <a:schemeClr val="tx1"/>
                </a:solidFill>
              </a:rPr>
              <a:t>Historical Perspectives</a:t>
            </a:r>
          </a:p>
        </p:txBody>
      </p:sp>
      <p:sp>
        <p:nvSpPr>
          <p:cNvPr id="3" name="Content Placeholder 2">
            <a:extLst>
              <a:ext uri="{FF2B5EF4-FFF2-40B4-BE49-F238E27FC236}">
                <a16:creationId xmlns:a16="http://schemas.microsoft.com/office/drawing/2014/main" id="{EA3F032D-003B-EA42-ACFE-985EF5D2168F}"/>
              </a:ext>
            </a:extLst>
          </p:cNvPr>
          <p:cNvSpPr>
            <a:spLocks noGrp="1"/>
          </p:cNvSpPr>
          <p:nvPr>
            <p:ph idx="1"/>
          </p:nvPr>
        </p:nvSpPr>
        <p:spPr>
          <a:xfrm>
            <a:off x="1788695" y="1837656"/>
            <a:ext cx="10515600" cy="4351338"/>
          </a:xfrm>
        </p:spPr>
        <p:txBody>
          <a:bodyPr>
            <a:noAutofit/>
          </a:bodyPr>
          <a:lstStyle/>
          <a:p>
            <a:r>
              <a:rPr lang="en-US" sz="1200" dirty="0">
                <a:solidFill>
                  <a:schemeClr val="tx1"/>
                </a:solidFill>
              </a:rPr>
              <a:t>Hunter-Gatherer Cultures - learning through cultural transmission</a:t>
            </a:r>
          </a:p>
          <a:p>
            <a:pPr marL="0" indent="0">
              <a:buNone/>
            </a:pPr>
            <a:endParaRPr lang="en-US" sz="1200" dirty="0">
              <a:solidFill>
                <a:schemeClr val="tx1"/>
              </a:solidFill>
            </a:endParaRPr>
          </a:p>
          <a:p>
            <a:r>
              <a:rPr lang="en-US" sz="1200" dirty="0">
                <a:solidFill>
                  <a:schemeClr val="tx1"/>
                </a:solidFill>
              </a:rPr>
              <a:t>Rousseau (1712 – 1788) learning from the natural world, education as natural, simple and unstructured</a:t>
            </a:r>
          </a:p>
          <a:p>
            <a:pPr marL="0" indent="0">
              <a:buNone/>
            </a:pPr>
            <a:endParaRPr lang="en-US" sz="1200" dirty="0">
              <a:solidFill>
                <a:schemeClr val="tx1"/>
              </a:solidFill>
            </a:endParaRPr>
          </a:p>
          <a:p>
            <a:r>
              <a:rPr lang="en-US" sz="1200" dirty="0">
                <a:solidFill>
                  <a:schemeClr val="tx1"/>
                </a:solidFill>
              </a:rPr>
              <a:t>John Dewey (1859 – 1952) focus on having individuals be socially engaged, democratic citizens </a:t>
            </a:r>
          </a:p>
          <a:p>
            <a:pPr marL="0" indent="0" algn="ctr">
              <a:buNone/>
            </a:pPr>
            <a:r>
              <a:rPr lang="en-US" sz="1200" dirty="0">
                <a:solidFill>
                  <a:schemeClr val="tx1"/>
                </a:solidFill>
              </a:rPr>
              <a:t>“I believe that education, therefore, is a process of living, and not preparation for future living”</a:t>
            </a:r>
          </a:p>
          <a:p>
            <a:pPr marL="0" indent="0">
              <a:buNone/>
            </a:pPr>
            <a:endParaRPr lang="en-US" sz="1200" dirty="0">
              <a:solidFill>
                <a:schemeClr val="tx1"/>
              </a:solidFill>
            </a:endParaRPr>
          </a:p>
          <a:p>
            <a:r>
              <a:rPr lang="en-US" sz="1200" dirty="0">
                <a:solidFill>
                  <a:schemeClr val="tx1"/>
                </a:solidFill>
              </a:rPr>
              <a:t>A.S. Neill (1883 – 1973) Summerhill, boarding school focused on freedom and autonomy for all students.</a:t>
            </a:r>
          </a:p>
          <a:p>
            <a:endParaRPr lang="en-US" sz="1200" dirty="0">
              <a:solidFill>
                <a:schemeClr val="tx1"/>
              </a:solidFill>
            </a:endParaRPr>
          </a:p>
          <a:p>
            <a:r>
              <a:rPr lang="en-US" sz="1200" dirty="0">
                <a:solidFill>
                  <a:schemeClr val="tx1"/>
                </a:solidFill>
              </a:rPr>
              <a:t>Ivan Illich (1926 – 2002) “Deschooling Society” - critique of compulsory education</a:t>
            </a:r>
          </a:p>
          <a:p>
            <a:endParaRPr lang="en-US" sz="1200" dirty="0">
              <a:solidFill>
                <a:schemeClr val="tx1"/>
              </a:solidFill>
            </a:endParaRPr>
          </a:p>
          <a:p>
            <a:r>
              <a:rPr lang="en-US" sz="1200" dirty="0">
                <a:solidFill>
                  <a:schemeClr val="tx1"/>
                </a:solidFill>
              </a:rPr>
              <a:t>John Holt (1923 – 1985) “How Children Fail” (1964), “How Children Learn” (1967) Father of Unschooling</a:t>
            </a:r>
          </a:p>
          <a:p>
            <a:endParaRPr lang="en-US" sz="1200" dirty="0">
              <a:solidFill>
                <a:schemeClr val="tx1"/>
              </a:solidFill>
            </a:endParaRPr>
          </a:p>
          <a:p>
            <a:r>
              <a:rPr lang="en-US" sz="1200" dirty="0">
                <a:solidFill>
                  <a:schemeClr val="tx1"/>
                </a:solidFill>
              </a:rPr>
              <a:t>John Taylor Gatto (1935 – 2018) “Dumbing Us Down” (1992) and The Underground History of American Education” (2001)</a:t>
            </a:r>
          </a:p>
          <a:p>
            <a:endParaRPr lang="en-US" sz="1200" dirty="0">
              <a:solidFill>
                <a:schemeClr val="tx1"/>
              </a:solidFill>
            </a:endParaRPr>
          </a:p>
          <a:p>
            <a:r>
              <a:rPr lang="en-US" sz="1200" dirty="0">
                <a:solidFill>
                  <a:schemeClr val="tx1"/>
                </a:solidFill>
              </a:rPr>
              <a:t>Peter Gray (1946 – present) “Free to Learn” (2013) </a:t>
            </a:r>
          </a:p>
        </p:txBody>
      </p:sp>
    </p:spTree>
    <p:extLst>
      <p:ext uri="{BB962C8B-B14F-4D97-AF65-F5344CB8AC3E}">
        <p14:creationId xmlns:p14="http://schemas.microsoft.com/office/powerpoint/2010/main" val="2087396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98F3D-865D-604B-83F6-5B2D209860C2}"/>
              </a:ext>
            </a:extLst>
          </p:cNvPr>
          <p:cNvSpPr>
            <a:spLocks noGrp="1"/>
          </p:cNvSpPr>
          <p:nvPr>
            <p:ph type="title"/>
          </p:nvPr>
        </p:nvSpPr>
        <p:spPr/>
        <p:txBody>
          <a:bodyPr/>
          <a:lstStyle/>
          <a:p>
            <a:r>
              <a:rPr lang="en-US" dirty="0">
                <a:solidFill>
                  <a:schemeClr val="tx1"/>
                </a:solidFill>
              </a:rPr>
              <a:t>Theoretical Perspectives</a:t>
            </a:r>
          </a:p>
        </p:txBody>
      </p:sp>
      <p:sp>
        <p:nvSpPr>
          <p:cNvPr id="3" name="Content Placeholder 2">
            <a:extLst>
              <a:ext uri="{FF2B5EF4-FFF2-40B4-BE49-F238E27FC236}">
                <a16:creationId xmlns:a16="http://schemas.microsoft.com/office/drawing/2014/main" id="{6DDDBD32-33C4-EE4A-A4AB-2C5E45EF9003}"/>
              </a:ext>
            </a:extLst>
          </p:cNvPr>
          <p:cNvSpPr>
            <a:spLocks noGrp="1"/>
          </p:cNvSpPr>
          <p:nvPr>
            <p:ph idx="1"/>
          </p:nvPr>
        </p:nvSpPr>
        <p:spPr/>
        <p:txBody>
          <a:bodyPr>
            <a:normAutofit/>
          </a:bodyPr>
          <a:lstStyle/>
          <a:p>
            <a:r>
              <a:rPr lang="en-US" sz="1600" dirty="0">
                <a:solidFill>
                  <a:schemeClr val="tx1"/>
                </a:solidFill>
              </a:rPr>
              <a:t>Self Determination Theory/Cognitive Evaluation Theory (Deci &amp; Ryan, 1985)</a:t>
            </a:r>
          </a:p>
          <a:p>
            <a:pPr marL="0" indent="0" algn="ctr">
              <a:buNone/>
            </a:pPr>
            <a:r>
              <a:rPr lang="en-US" sz="1600" dirty="0">
                <a:solidFill>
                  <a:schemeClr val="tx1"/>
                </a:solidFill>
              </a:rPr>
              <a:t>**Focus on Intrinsic Motivation and the facilitation of competence, autonomy, and relatedness.</a:t>
            </a:r>
          </a:p>
          <a:p>
            <a:endParaRPr lang="en-US" sz="1600" dirty="0">
              <a:solidFill>
                <a:schemeClr val="tx1"/>
              </a:solidFill>
            </a:endParaRPr>
          </a:p>
          <a:p>
            <a:r>
              <a:rPr lang="en-US" sz="1600" dirty="0">
                <a:solidFill>
                  <a:schemeClr val="tx1"/>
                </a:solidFill>
              </a:rPr>
              <a:t>Gardner (1991) Theory of Multiple Intelligences </a:t>
            </a:r>
          </a:p>
          <a:p>
            <a:endParaRPr lang="en-US" sz="1600" dirty="0">
              <a:solidFill>
                <a:schemeClr val="tx1"/>
              </a:solidFill>
            </a:endParaRPr>
          </a:p>
          <a:p>
            <a:pPr marL="0" indent="0">
              <a:buNone/>
            </a:pPr>
            <a:endParaRPr lang="en-US" sz="1600" dirty="0">
              <a:solidFill>
                <a:schemeClr val="tx1"/>
              </a:solidFill>
            </a:endParaRPr>
          </a:p>
        </p:txBody>
      </p:sp>
      <p:pic>
        <p:nvPicPr>
          <p:cNvPr id="11" name="Picture 10">
            <a:extLst>
              <a:ext uri="{FF2B5EF4-FFF2-40B4-BE49-F238E27FC236}">
                <a16:creationId xmlns:a16="http://schemas.microsoft.com/office/drawing/2014/main" id="{1424E4C9-162A-A24B-B1BD-17242A533B28}"/>
              </a:ext>
            </a:extLst>
          </p:cNvPr>
          <p:cNvPicPr>
            <a:picLocks noChangeAspect="1"/>
          </p:cNvPicPr>
          <p:nvPr/>
        </p:nvPicPr>
        <p:blipFill>
          <a:blip r:embed="rId2"/>
          <a:stretch>
            <a:fillRect/>
          </a:stretch>
        </p:blipFill>
        <p:spPr>
          <a:xfrm>
            <a:off x="677334" y="4222375"/>
            <a:ext cx="2402042" cy="2501153"/>
          </a:xfrm>
          <a:prstGeom prst="rect">
            <a:avLst/>
          </a:prstGeom>
        </p:spPr>
      </p:pic>
      <p:pic>
        <p:nvPicPr>
          <p:cNvPr id="13" name="Picture 12">
            <a:extLst>
              <a:ext uri="{FF2B5EF4-FFF2-40B4-BE49-F238E27FC236}">
                <a16:creationId xmlns:a16="http://schemas.microsoft.com/office/drawing/2014/main" id="{FC818E83-D044-0441-953C-A1428F3149EE}"/>
              </a:ext>
            </a:extLst>
          </p:cNvPr>
          <p:cNvPicPr>
            <a:picLocks noChangeAspect="1"/>
          </p:cNvPicPr>
          <p:nvPr/>
        </p:nvPicPr>
        <p:blipFill>
          <a:blip r:embed="rId3"/>
          <a:stretch>
            <a:fillRect/>
          </a:stretch>
        </p:blipFill>
        <p:spPr>
          <a:xfrm>
            <a:off x="4126312" y="4087904"/>
            <a:ext cx="2232226" cy="2770094"/>
          </a:xfrm>
          <a:prstGeom prst="rect">
            <a:avLst/>
          </a:prstGeom>
        </p:spPr>
      </p:pic>
      <p:pic>
        <p:nvPicPr>
          <p:cNvPr id="15" name="Picture 14">
            <a:extLst>
              <a:ext uri="{FF2B5EF4-FFF2-40B4-BE49-F238E27FC236}">
                <a16:creationId xmlns:a16="http://schemas.microsoft.com/office/drawing/2014/main" id="{844B7961-9DD0-5E43-BA62-AFF5A9CD57A5}"/>
              </a:ext>
            </a:extLst>
          </p:cNvPr>
          <p:cNvPicPr>
            <a:picLocks noChangeAspect="1"/>
          </p:cNvPicPr>
          <p:nvPr/>
        </p:nvPicPr>
        <p:blipFill>
          <a:blip r:embed="rId4"/>
          <a:stretch>
            <a:fillRect/>
          </a:stretch>
        </p:blipFill>
        <p:spPr>
          <a:xfrm>
            <a:off x="7848926" y="4222375"/>
            <a:ext cx="2232225" cy="2635625"/>
          </a:xfrm>
          <a:prstGeom prst="rect">
            <a:avLst/>
          </a:prstGeom>
        </p:spPr>
      </p:pic>
    </p:spTree>
    <p:extLst>
      <p:ext uri="{BB962C8B-B14F-4D97-AF65-F5344CB8AC3E}">
        <p14:creationId xmlns:p14="http://schemas.microsoft.com/office/powerpoint/2010/main" val="4240565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EFF83-BC5A-724F-8140-5E679F04B60C}"/>
              </a:ext>
            </a:extLst>
          </p:cNvPr>
          <p:cNvSpPr>
            <a:spLocks noGrp="1"/>
          </p:cNvSpPr>
          <p:nvPr>
            <p:ph type="title"/>
          </p:nvPr>
        </p:nvSpPr>
        <p:spPr/>
        <p:txBody>
          <a:bodyPr/>
          <a:lstStyle/>
          <a:p>
            <a:r>
              <a:rPr lang="en-US" dirty="0">
                <a:solidFill>
                  <a:schemeClr val="tx1"/>
                </a:solidFill>
              </a:rPr>
              <a:t>Growth of Unschooling</a:t>
            </a:r>
          </a:p>
        </p:txBody>
      </p:sp>
      <p:sp>
        <p:nvSpPr>
          <p:cNvPr id="3" name="Content Placeholder 2">
            <a:extLst>
              <a:ext uri="{FF2B5EF4-FFF2-40B4-BE49-F238E27FC236}">
                <a16:creationId xmlns:a16="http://schemas.microsoft.com/office/drawing/2014/main" id="{8B60E70D-DE8B-DC42-BB8D-2B3B39BF75DB}"/>
              </a:ext>
            </a:extLst>
          </p:cNvPr>
          <p:cNvSpPr>
            <a:spLocks noGrp="1"/>
          </p:cNvSpPr>
          <p:nvPr>
            <p:ph idx="1"/>
          </p:nvPr>
        </p:nvSpPr>
        <p:spPr/>
        <p:txBody>
          <a:bodyPr>
            <a:normAutofit fontScale="92500"/>
          </a:bodyPr>
          <a:lstStyle/>
          <a:p>
            <a:r>
              <a:rPr lang="en-US" sz="2400" dirty="0">
                <a:solidFill>
                  <a:schemeClr val="tx1"/>
                </a:solidFill>
              </a:rPr>
              <a:t>Demographics: Once the realm of liberal white two parent families, the face of unschooling has changed dramatically.</a:t>
            </a:r>
          </a:p>
          <a:p>
            <a:r>
              <a:rPr lang="en-US" sz="2400" dirty="0">
                <a:solidFill>
                  <a:schemeClr val="tx1"/>
                </a:solidFill>
              </a:rPr>
              <a:t>Increase especially in Black and Hispanic families (due to schools not meeting the needs of their children, as well as the predominantly Eurocentric curriculum taught in most schools)</a:t>
            </a:r>
          </a:p>
          <a:p>
            <a:r>
              <a:rPr lang="en-US" sz="2400" dirty="0">
                <a:solidFill>
                  <a:schemeClr val="tx1"/>
                </a:solidFill>
              </a:rPr>
              <a:t>Increase in students of lower SES unschooling</a:t>
            </a:r>
          </a:p>
          <a:p>
            <a:r>
              <a:rPr lang="en-US" sz="2400" dirty="0">
                <a:solidFill>
                  <a:schemeClr val="tx1"/>
                </a:solidFill>
              </a:rPr>
              <a:t>Increase in students with special needs unschooling</a:t>
            </a:r>
          </a:p>
          <a:p>
            <a:r>
              <a:rPr lang="en-US" sz="2400" dirty="0">
                <a:solidFill>
                  <a:schemeClr val="tx1"/>
                </a:solidFill>
              </a:rPr>
              <a:t>Increase in students who identify as LGBTQ unschooling </a:t>
            </a:r>
          </a:p>
        </p:txBody>
      </p:sp>
      <p:pic>
        <p:nvPicPr>
          <p:cNvPr id="9" name="Picture 8">
            <a:extLst>
              <a:ext uri="{FF2B5EF4-FFF2-40B4-BE49-F238E27FC236}">
                <a16:creationId xmlns:a16="http://schemas.microsoft.com/office/drawing/2014/main" id="{3974E7DB-50F6-644D-B64C-FE5D3988B54A}"/>
              </a:ext>
            </a:extLst>
          </p:cNvPr>
          <p:cNvPicPr>
            <a:picLocks noChangeAspect="1"/>
          </p:cNvPicPr>
          <p:nvPr/>
        </p:nvPicPr>
        <p:blipFill>
          <a:blip r:embed="rId2"/>
          <a:stretch>
            <a:fillRect/>
          </a:stretch>
        </p:blipFill>
        <p:spPr>
          <a:xfrm>
            <a:off x="8915399" y="3761205"/>
            <a:ext cx="3188370" cy="2976479"/>
          </a:xfrm>
          <a:prstGeom prst="rect">
            <a:avLst/>
          </a:prstGeom>
        </p:spPr>
      </p:pic>
    </p:spTree>
    <p:extLst>
      <p:ext uri="{BB962C8B-B14F-4D97-AF65-F5344CB8AC3E}">
        <p14:creationId xmlns:p14="http://schemas.microsoft.com/office/powerpoint/2010/main" val="9203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66E0-64EB-DA47-A239-F0A1AC046F9D}"/>
              </a:ext>
            </a:extLst>
          </p:cNvPr>
          <p:cNvSpPr>
            <a:spLocks noGrp="1"/>
          </p:cNvSpPr>
          <p:nvPr>
            <p:ph type="title"/>
          </p:nvPr>
        </p:nvSpPr>
        <p:spPr/>
        <p:txBody>
          <a:bodyPr/>
          <a:lstStyle/>
          <a:p>
            <a:r>
              <a:rPr lang="en-US" dirty="0">
                <a:solidFill>
                  <a:schemeClr val="tx1"/>
                </a:solidFill>
              </a:rPr>
              <a:t>Paths to Unschooling</a:t>
            </a:r>
          </a:p>
        </p:txBody>
      </p:sp>
      <p:sp>
        <p:nvSpPr>
          <p:cNvPr id="3" name="Content Placeholder 2">
            <a:extLst>
              <a:ext uri="{FF2B5EF4-FFF2-40B4-BE49-F238E27FC236}">
                <a16:creationId xmlns:a16="http://schemas.microsoft.com/office/drawing/2014/main" id="{8B96A6B8-74C1-0A4C-8364-E11347E9A7E1}"/>
              </a:ext>
            </a:extLst>
          </p:cNvPr>
          <p:cNvSpPr>
            <a:spLocks noGrp="1"/>
          </p:cNvSpPr>
          <p:nvPr>
            <p:ph idx="1"/>
          </p:nvPr>
        </p:nvSpPr>
        <p:spPr/>
        <p:txBody>
          <a:bodyPr>
            <a:normAutofit/>
          </a:bodyPr>
          <a:lstStyle/>
          <a:p>
            <a:r>
              <a:rPr lang="en-US" sz="1800" dirty="0">
                <a:solidFill>
                  <a:schemeClr val="tx1"/>
                </a:solidFill>
              </a:rPr>
              <a:t>Most individuals come to unschooling after a period of homeschooling (and previously, public or private schooling)</a:t>
            </a:r>
          </a:p>
          <a:p>
            <a:pPr marL="0" indent="0">
              <a:buNone/>
            </a:pPr>
            <a:endParaRPr lang="en-US" sz="1800" dirty="0">
              <a:solidFill>
                <a:schemeClr val="tx1"/>
              </a:solidFill>
            </a:endParaRPr>
          </a:p>
          <a:p>
            <a:r>
              <a:rPr lang="en-US" sz="1800" dirty="0">
                <a:solidFill>
                  <a:schemeClr val="tx1"/>
                </a:solidFill>
              </a:rPr>
              <a:t>Concept of ”Deschooling” (especially on the part of the parent or guardian)</a:t>
            </a:r>
          </a:p>
          <a:p>
            <a:pPr marL="0" indent="0">
              <a:buNone/>
            </a:pPr>
            <a:endParaRPr lang="en-US" sz="1800" dirty="0">
              <a:solidFill>
                <a:schemeClr val="tx1"/>
              </a:solidFill>
            </a:endParaRPr>
          </a:p>
          <a:p>
            <a:r>
              <a:rPr lang="en-US" sz="1800" dirty="0">
                <a:solidFill>
                  <a:schemeClr val="tx1"/>
                </a:solidFill>
              </a:rPr>
              <a:t>Natural family living, books, conferences, speakers, TED talks</a:t>
            </a:r>
          </a:p>
          <a:p>
            <a:pPr marL="0" indent="0">
              <a:buNone/>
            </a:pPr>
            <a:endParaRPr lang="en-US" sz="1800" dirty="0">
              <a:solidFill>
                <a:schemeClr val="tx1"/>
              </a:solidFill>
            </a:endParaRPr>
          </a:p>
          <a:p>
            <a:r>
              <a:rPr lang="en-US" sz="1800" dirty="0">
                <a:solidFill>
                  <a:schemeClr val="tx1"/>
                </a:solidFill>
              </a:rPr>
              <a:t>As a result of knowing other unschooling families</a:t>
            </a:r>
          </a:p>
        </p:txBody>
      </p:sp>
    </p:spTree>
    <p:extLst>
      <p:ext uri="{BB962C8B-B14F-4D97-AF65-F5344CB8AC3E}">
        <p14:creationId xmlns:p14="http://schemas.microsoft.com/office/powerpoint/2010/main" val="125105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874C8-1762-C548-B419-30273E219670}"/>
              </a:ext>
            </a:extLst>
          </p:cNvPr>
          <p:cNvSpPr>
            <a:spLocks noGrp="1"/>
          </p:cNvSpPr>
          <p:nvPr>
            <p:ph type="title"/>
          </p:nvPr>
        </p:nvSpPr>
        <p:spPr/>
        <p:txBody>
          <a:bodyPr>
            <a:normAutofit/>
          </a:bodyPr>
          <a:lstStyle/>
          <a:p>
            <a:r>
              <a:rPr lang="en-US" dirty="0">
                <a:solidFill>
                  <a:schemeClr val="tx1"/>
                </a:solidFill>
              </a:rPr>
              <a:t>Subject Based Learning and Criticisms</a:t>
            </a:r>
          </a:p>
        </p:txBody>
      </p:sp>
      <p:sp>
        <p:nvSpPr>
          <p:cNvPr id="3" name="Content Placeholder 2">
            <a:extLst>
              <a:ext uri="{FF2B5EF4-FFF2-40B4-BE49-F238E27FC236}">
                <a16:creationId xmlns:a16="http://schemas.microsoft.com/office/drawing/2014/main" id="{A688F091-F21B-854B-8CD1-4E149DFCA407}"/>
              </a:ext>
            </a:extLst>
          </p:cNvPr>
          <p:cNvSpPr>
            <a:spLocks noGrp="1"/>
          </p:cNvSpPr>
          <p:nvPr>
            <p:ph idx="1"/>
          </p:nvPr>
        </p:nvSpPr>
        <p:spPr/>
        <p:txBody>
          <a:bodyPr>
            <a:normAutofit fontScale="85000" lnSpcReduction="10000"/>
          </a:bodyPr>
          <a:lstStyle/>
          <a:p>
            <a:pPr marL="0" indent="0">
              <a:buNone/>
            </a:pPr>
            <a:r>
              <a:rPr lang="en-US" dirty="0">
                <a:solidFill>
                  <a:schemeClr val="tx1"/>
                </a:solidFill>
              </a:rPr>
              <a:t>A major criticism of unschooling comes from the notion that unschooled students will have gaps in their education as a result of not having a “well rounded, curriculum based education”. </a:t>
            </a:r>
          </a:p>
          <a:p>
            <a:pPr marL="0" indent="0">
              <a:buNone/>
            </a:pPr>
            <a:endParaRPr lang="en-US" dirty="0">
              <a:solidFill>
                <a:schemeClr val="tx1"/>
              </a:solidFill>
            </a:endParaRPr>
          </a:p>
          <a:p>
            <a:pPr marL="0" indent="0">
              <a:buNone/>
            </a:pPr>
            <a:r>
              <a:rPr lang="en-US" dirty="0">
                <a:solidFill>
                  <a:schemeClr val="tx1"/>
                </a:solidFill>
              </a:rPr>
              <a:t>***Just as schooled students have gaps in learning, unschooled students will too. </a:t>
            </a:r>
          </a:p>
          <a:p>
            <a:pPr marL="0" indent="0">
              <a:buNone/>
            </a:pPr>
            <a:endParaRPr lang="en-US" dirty="0">
              <a:solidFill>
                <a:schemeClr val="tx1"/>
              </a:solidFill>
            </a:endParaRPr>
          </a:p>
          <a:p>
            <a:pPr marL="0" indent="0">
              <a:buNone/>
            </a:pPr>
            <a:r>
              <a:rPr lang="en-US" i="1" dirty="0">
                <a:solidFill>
                  <a:schemeClr val="tx1"/>
                </a:solidFill>
              </a:rPr>
              <a:t>“In my teens I used to worry that I had “gaps” when compared to schooled peers, but the older I got the more apparent it became just how different everyone’s skills were. I realized that I was better at some things than some people, and other people were better at other things. I knew more about some subjects, and less about others, just like all of my friends, whether schooled, homeschooled, or unschooled (Desmaris, 2020)</a:t>
            </a:r>
          </a:p>
          <a:p>
            <a:pPr marL="0" indent="0">
              <a:buNone/>
            </a:pPr>
            <a:endParaRPr lang="en-US" dirty="0">
              <a:solidFill>
                <a:schemeClr val="tx1"/>
              </a:solidFill>
            </a:endParaRPr>
          </a:p>
          <a:p>
            <a:pPr marL="0" indent="0">
              <a:buNone/>
            </a:pPr>
            <a:r>
              <a:rPr lang="en-US" dirty="0">
                <a:solidFill>
                  <a:schemeClr val="tx1"/>
                </a:solidFill>
              </a:rPr>
              <a:t>***One of the most widely known benefit of unschooling: Individuals learn HOW to learn, and live a life of learning that is completely generalizable (Riley &amp; Gray, 2013)</a:t>
            </a:r>
          </a:p>
        </p:txBody>
      </p:sp>
    </p:spTree>
    <p:extLst>
      <p:ext uri="{BB962C8B-B14F-4D97-AF65-F5344CB8AC3E}">
        <p14:creationId xmlns:p14="http://schemas.microsoft.com/office/powerpoint/2010/main" val="2629267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B4543-775E-DE46-B484-59BB82FE63C1}"/>
              </a:ext>
            </a:extLst>
          </p:cNvPr>
          <p:cNvSpPr>
            <a:spLocks noGrp="1"/>
          </p:cNvSpPr>
          <p:nvPr>
            <p:ph type="title"/>
          </p:nvPr>
        </p:nvSpPr>
        <p:spPr/>
        <p:txBody>
          <a:bodyPr>
            <a:normAutofit/>
          </a:bodyPr>
          <a:lstStyle/>
          <a:p>
            <a:r>
              <a:rPr lang="en-US" sz="2800" dirty="0">
                <a:solidFill>
                  <a:schemeClr val="tx1"/>
                </a:solidFill>
              </a:rPr>
              <a:t>Challenges of Unschooling (Gray &amp; Riley, 2013)  </a:t>
            </a:r>
          </a:p>
        </p:txBody>
      </p:sp>
      <p:sp>
        <p:nvSpPr>
          <p:cNvPr id="3" name="Content Placeholder 2">
            <a:extLst>
              <a:ext uri="{FF2B5EF4-FFF2-40B4-BE49-F238E27FC236}">
                <a16:creationId xmlns:a16="http://schemas.microsoft.com/office/drawing/2014/main" id="{6FF5B6E1-C000-2A48-BBCC-F01CD8ED653A}"/>
              </a:ext>
            </a:extLst>
          </p:cNvPr>
          <p:cNvSpPr>
            <a:spLocks noGrp="1"/>
          </p:cNvSpPr>
          <p:nvPr>
            <p:ph idx="1"/>
          </p:nvPr>
        </p:nvSpPr>
        <p:spPr/>
        <p:txBody>
          <a:bodyPr>
            <a:normAutofit fontScale="85000" lnSpcReduction="20000"/>
          </a:bodyPr>
          <a:lstStyle/>
          <a:p>
            <a:r>
              <a:rPr lang="en-US" sz="2000" dirty="0">
                <a:solidFill>
                  <a:schemeClr val="tx1"/>
                </a:solidFill>
              </a:rPr>
              <a:t>Gray and Riley’s (2013) study was the first large scale, international study of 232 unschooling families. Reviewed demographic data on unschooling, reasons for unschooling, and the benefits and challenges of unschooling. </a:t>
            </a:r>
          </a:p>
          <a:p>
            <a:endParaRPr lang="en-US" sz="2000" dirty="0">
              <a:solidFill>
                <a:schemeClr val="tx1"/>
              </a:solidFill>
            </a:endParaRPr>
          </a:p>
          <a:p>
            <a:r>
              <a:rPr lang="en-US" sz="2000" dirty="0">
                <a:solidFill>
                  <a:schemeClr val="tx1"/>
                </a:solidFill>
              </a:rPr>
              <a:t>43.5% respondents: feeling of social stigma and pressure based on the choice to unschool</a:t>
            </a:r>
          </a:p>
          <a:p>
            <a:pPr marL="0" indent="0">
              <a:buNone/>
            </a:pPr>
            <a:endParaRPr lang="en-US" sz="2000" dirty="0">
              <a:solidFill>
                <a:schemeClr val="tx1"/>
              </a:solidFill>
            </a:endParaRPr>
          </a:p>
          <a:p>
            <a:r>
              <a:rPr lang="en-US" sz="2000" dirty="0">
                <a:solidFill>
                  <a:schemeClr val="tx1"/>
                </a:solidFill>
              </a:rPr>
              <a:t>42% getting rid of culturally ingrained thoughts re: the nature of teaching and learning</a:t>
            </a:r>
          </a:p>
          <a:p>
            <a:endParaRPr lang="en-US" sz="2000" dirty="0">
              <a:solidFill>
                <a:schemeClr val="tx1"/>
              </a:solidFill>
            </a:endParaRPr>
          </a:p>
          <a:p>
            <a:r>
              <a:rPr lang="en-US" sz="2000" dirty="0">
                <a:solidFill>
                  <a:schemeClr val="tx1"/>
                </a:solidFill>
              </a:rPr>
              <a:t>Time, career, and income effects</a:t>
            </a:r>
          </a:p>
          <a:p>
            <a:endParaRPr lang="en-US" sz="2000" dirty="0">
              <a:solidFill>
                <a:schemeClr val="tx1"/>
              </a:solidFill>
            </a:endParaRPr>
          </a:p>
          <a:p>
            <a:r>
              <a:rPr lang="en-US" sz="2000" dirty="0">
                <a:solidFill>
                  <a:schemeClr val="tx1"/>
                </a:solidFill>
              </a:rPr>
              <a:t>Legal issues surrounding unschooling</a:t>
            </a:r>
          </a:p>
        </p:txBody>
      </p:sp>
    </p:spTree>
    <p:extLst>
      <p:ext uri="{BB962C8B-B14F-4D97-AF65-F5344CB8AC3E}">
        <p14:creationId xmlns:p14="http://schemas.microsoft.com/office/powerpoint/2010/main" val="19940496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{CAD5CC49-B2FD-644B-AA25-A2A961F94E8D}tf10001060</Template>
  <TotalTime>1394</TotalTime>
  <Words>1403</Words>
  <Application>Microsoft Macintosh PowerPoint</Application>
  <PresentationFormat>Widescreen</PresentationFormat>
  <Paragraphs>133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Trebuchet MS</vt:lpstr>
      <vt:lpstr>Wingdings 3</vt:lpstr>
      <vt:lpstr>Facet</vt:lpstr>
      <vt:lpstr>ACERT Book Talk  Unschooling: Exploring Learning Beyond the Classroom  </vt:lpstr>
      <vt:lpstr>We’ve come a long way…</vt:lpstr>
      <vt:lpstr>Difference between Homeschooling and Unschooling</vt:lpstr>
      <vt:lpstr>Historical Perspectives</vt:lpstr>
      <vt:lpstr>Theoretical Perspectives</vt:lpstr>
      <vt:lpstr>Growth of Unschooling</vt:lpstr>
      <vt:lpstr>Paths to Unschooling</vt:lpstr>
      <vt:lpstr>Subject Based Learning and Criticisms</vt:lpstr>
      <vt:lpstr>Challenges of Unschooling (Gray &amp; Riley, 2013)  </vt:lpstr>
      <vt:lpstr>Benefits of Unschooling (Gray &amp; Riley, 2013)</vt:lpstr>
      <vt:lpstr>Adult Unschooler Outcomes (Gray &amp; Riley, 2015; Riley &amp; Gray, 2015)</vt:lpstr>
      <vt:lpstr>Adult Outcomes Continued</vt:lpstr>
      <vt:lpstr>From one unschooler….</vt:lpstr>
      <vt:lpstr>Branches of Unschooling</vt:lpstr>
      <vt:lpstr>Public and Private School Extensions </vt:lpstr>
      <vt:lpstr>University as Unschooling**</vt:lpstr>
      <vt:lpstr>Q &amp; A     Giveaway!</vt:lpstr>
      <vt:lpstr>Contact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Unschooling: Exploring Learning Beyond the Classroom</dc:title>
  <dc:creator>Microsoft Office User</dc:creator>
  <cp:lastModifiedBy>Microsoft Office User</cp:lastModifiedBy>
  <cp:revision>35</cp:revision>
  <dcterms:created xsi:type="dcterms:W3CDTF">2020-10-26T13:37:39Z</dcterms:created>
  <dcterms:modified xsi:type="dcterms:W3CDTF">2020-10-27T12:52:20Z</dcterms:modified>
</cp:coreProperties>
</file>